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0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96" r:id="rId23"/>
    <p:sldId id="298" r:id="rId24"/>
    <p:sldId id="299"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4" r:id="rId43"/>
    <p:sldId id="297" r:id="rId44"/>
  </p:sldIdLst>
  <p:sldSz cx="18288000" cy="10287000"/>
  <p:notesSz cx="6858000" cy="9144000"/>
  <p:embeddedFontLst>
    <p:embeddedFont>
      <p:font typeface="Canva Sans Bold" panose="020B0604020202020204" charset="0"/>
      <p:regular r:id="rId45"/>
    </p:embeddedFont>
    <p:embeddedFont>
      <p:font typeface="League Spartan" panose="020B0604020202020204" charset="0"/>
      <p:regular r:id="rId46"/>
    </p:embeddedFont>
    <p:embeddedFont>
      <p:font typeface="Muli Bold" panose="020B0604020202020204" charset="0"/>
      <p:regular r:id="rId47"/>
    </p:embeddedFont>
    <p:embeddedFont>
      <p:font typeface="Open Sans Extra Bold" panose="020B0604020202020204" charset="0"/>
      <p:regular r:id="rId48"/>
    </p:embeddedFont>
    <p:embeddedFont>
      <p:font typeface="Poppins" panose="00000500000000000000" pitchFamily="2" charset="0"/>
      <p:regular r:id="rId49"/>
    </p:embeddedFont>
    <p:embeddedFont>
      <p:font typeface="Poppins Bold" panose="00000800000000000000" charset="0"/>
      <p:regular r:id="rId50"/>
    </p:embeddedFont>
    <p:embeddedFont>
      <p:font typeface="Poppins Medium" panose="00000600000000000000" pitchFamily="2" charset="0"/>
      <p:regular r:id="rId51"/>
    </p:embeddedFont>
    <p:embeddedFont>
      <p:font typeface="Space Mono" panose="020B0604020202020204" charset="0"/>
      <p:regular r:id="rId52"/>
    </p:embeddedFont>
    <p:embeddedFont>
      <p:font typeface="TT Hoves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741"/>
    <a:srgbClr val="2F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svg"/><Relationship Id="rId7"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sv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svg"/><Relationship Id="rId7"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s://colab.research.google.com/drive/1-AXNSvsYCQ4hAYzwY0d7FqUDmRZHP9Qs" TargetMode="Externa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s://colab.research.google.com/drive/17rmoXhkIhYYDICPb5axkAEAqzsAvXKY_#scrollTo=7f86e2dc-ac51-40a1-8c90-a3a3f201ef16" TargetMode="Externa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svg"/><Relationship Id="rId7"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6.sv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5.svg"/><Relationship Id="rId7" Type="http://schemas.openxmlformats.org/officeDocument/2006/relationships/image" Target="../media/image5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7.svg"/><Relationship Id="rId7"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5.sv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png"/><Relationship Id="rId3" Type="http://schemas.openxmlformats.org/officeDocument/2006/relationships/image" Target="../media/image9.svg"/><Relationship Id="rId7" Type="http://schemas.openxmlformats.org/officeDocument/2006/relationships/image" Target="../media/image17.png"/><Relationship Id="rId12"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3.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grpSp>
        <p:nvGrpSpPr>
          <p:cNvPr id="2" name="Group 2"/>
          <p:cNvGrpSpPr/>
          <p:nvPr/>
        </p:nvGrpSpPr>
        <p:grpSpPr>
          <a:xfrm>
            <a:off x="-2226205" y="-166620"/>
            <a:ext cx="3086100" cy="10620241"/>
            <a:chOff x="0" y="0"/>
            <a:chExt cx="812800" cy="2797100"/>
          </a:xfrm>
        </p:grpSpPr>
        <p:sp>
          <p:nvSpPr>
            <p:cNvPr id="3" name="Freeform 3"/>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4" name="TextBox 4"/>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5" name="Freeform 5"/>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2"/>
            <a:stretch>
              <a:fillRect r="-265"/>
            </a:stretch>
          </a:blipFill>
        </p:spPr>
      </p:sp>
      <p:sp>
        <p:nvSpPr>
          <p:cNvPr id="6" name="Freeform 6"/>
          <p:cNvSpPr/>
          <p:nvPr/>
        </p:nvSpPr>
        <p:spPr>
          <a:xfrm>
            <a:off x="1055649" y="8838292"/>
            <a:ext cx="1708603" cy="1361305"/>
          </a:xfrm>
          <a:custGeom>
            <a:avLst/>
            <a:gdLst/>
            <a:ahLst/>
            <a:cxnLst/>
            <a:rect l="l" t="t" r="r" b="b"/>
            <a:pathLst>
              <a:path w="1557925" h="1361305">
                <a:moveTo>
                  <a:pt x="0" y="0"/>
                </a:moveTo>
                <a:lnTo>
                  <a:pt x="1557925" y="0"/>
                </a:lnTo>
                <a:lnTo>
                  <a:pt x="1557925" y="1361305"/>
                </a:lnTo>
                <a:lnTo>
                  <a:pt x="0" y="1361305"/>
                </a:lnTo>
                <a:lnTo>
                  <a:pt x="0" y="0"/>
                </a:lnTo>
                <a:close/>
              </a:path>
            </a:pathLst>
          </a:custGeom>
          <a:blipFill>
            <a:blip r:embed="rId3"/>
            <a:stretch>
              <a:fillRect t="-2607" b="-2607"/>
            </a:stretch>
          </a:blipFill>
        </p:spPr>
        <p:txBody>
          <a:bodyPr/>
          <a:lstStyle/>
          <a:p>
            <a:endParaRPr lang="en-US" dirty="0"/>
          </a:p>
        </p:txBody>
      </p:sp>
      <p:sp>
        <p:nvSpPr>
          <p:cNvPr id="7" name="Freeform 7"/>
          <p:cNvSpPr/>
          <p:nvPr/>
        </p:nvSpPr>
        <p:spPr>
          <a:xfrm>
            <a:off x="1066800" y="56589"/>
            <a:ext cx="4652248" cy="2199570"/>
          </a:xfrm>
          <a:custGeom>
            <a:avLst/>
            <a:gdLst/>
            <a:ahLst/>
            <a:cxnLst/>
            <a:rect l="l" t="t" r="r" b="b"/>
            <a:pathLst>
              <a:path w="4227151" h="2183500">
                <a:moveTo>
                  <a:pt x="0" y="0"/>
                </a:moveTo>
                <a:lnTo>
                  <a:pt x="4227151" y="0"/>
                </a:lnTo>
                <a:lnTo>
                  <a:pt x="4227151" y="2183500"/>
                </a:lnTo>
                <a:lnTo>
                  <a:pt x="0" y="2183500"/>
                </a:lnTo>
                <a:lnTo>
                  <a:pt x="0" y="0"/>
                </a:lnTo>
                <a:close/>
              </a:path>
            </a:pathLst>
          </a:custGeom>
          <a:blipFill>
            <a:blip r:embed="rId4"/>
            <a:stretch>
              <a:fillRect l="-1365" r="-1365"/>
            </a:stretch>
          </a:blipFill>
        </p:spPr>
      </p:sp>
      <p:sp>
        <p:nvSpPr>
          <p:cNvPr id="8" name="Freeform 8"/>
          <p:cNvSpPr/>
          <p:nvPr/>
        </p:nvSpPr>
        <p:spPr>
          <a:xfrm>
            <a:off x="13828416" y="3314700"/>
            <a:ext cx="4032504" cy="4114800"/>
          </a:xfrm>
          <a:custGeom>
            <a:avLst/>
            <a:gdLst/>
            <a:ahLst/>
            <a:cxnLst/>
            <a:rect l="l" t="t" r="r" b="b"/>
            <a:pathLst>
              <a:path w="4032504" h="4114800">
                <a:moveTo>
                  <a:pt x="0" y="0"/>
                </a:moveTo>
                <a:lnTo>
                  <a:pt x="4032504" y="0"/>
                </a:lnTo>
                <a:lnTo>
                  <a:pt x="40325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524001" y="4229100"/>
            <a:ext cx="12692050" cy="1429109"/>
          </a:xfrm>
          <a:prstGeom prst="rect">
            <a:avLst/>
          </a:prstGeom>
        </p:spPr>
        <p:txBody>
          <a:bodyPr wrap="square" lIns="0" tIns="0" rIns="0" bIns="0" rtlCol="0" anchor="t">
            <a:spAutoFit/>
          </a:bodyPr>
          <a:lstStyle/>
          <a:p>
            <a:pPr algn="l">
              <a:lnSpc>
                <a:spcPts val="4992"/>
              </a:lnSpc>
            </a:pPr>
            <a:r>
              <a:rPr lang="en-US" sz="4800" b="1" dirty="0">
                <a:solidFill>
                  <a:srgbClr val="2F4F4F"/>
                </a:solidFill>
                <a:latin typeface="Poppins Bold"/>
                <a:ea typeface="Poppins Bold"/>
                <a:cs typeface="Poppins Bold"/>
                <a:sym typeface="Poppins Bold"/>
              </a:rPr>
              <a:t> </a:t>
            </a:r>
          </a:p>
          <a:p>
            <a:pPr algn="l">
              <a:lnSpc>
                <a:spcPts val="6447"/>
              </a:lnSpc>
            </a:pPr>
            <a:endParaRPr lang="en-US" sz="4800" b="1" dirty="0">
              <a:solidFill>
                <a:srgbClr val="2F4F4F"/>
              </a:solidFill>
              <a:latin typeface="Poppins Bold"/>
              <a:ea typeface="Poppins Bold"/>
              <a:cs typeface="Poppins Bold"/>
              <a:sym typeface="Poppins Bold"/>
            </a:endParaRPr>
          </a:p>
        </p:txBody>
      </p:sp>
      <p:sp>
        <p:nvSpPr>
          <p:cNvPr id="10" name="TextBox 10"/>
          <p:cNvSpPr txBox="1"/>
          <p:nvPr/>
        </p:nvSpPr>
        <p:spPr>
          <a:xfrm>
            <a:off x="2133600" y="4000501"/>
            <a:ext cx="11687382" cy="4632798"/>
          </a:xfrm>
          <a:prstGeom prst="rect">
            <a:avLst/>
          </a:prstGeom>
        </p:spPr>
        <p:txBody>
          <a:bodyPr wrap="square" lIns="0" tIns="0" rIns="0" bIns="0" rtlCol="0" anchor="t">
            <a:spAutoFit/>
          </a:bodyPr>
          <a:lstStyle/>
          <a:p>
            <a:pPr algn="ctr">
              <a:lnSpc>
                <a:spcPts val="8959"/>
              </a:lnSpc>
              <a:spcBef>
                <a:spcPct val="0"/>
              </a:spcBef>
            </a:pPr>
            <a:r>
              <a:rPr lang="en-US" sz="7200" dirty="0">
                <a:solidFill>
                  <a:srgbClr val="2F4F4F"/>
                </a:solidFill>
                <a:latin typeface="Open Sans Extra Bold"/>
                <a:ea typeface="Open Sans Extra Bold"/>
                <a:cs typeface="Open Sans Extra Bold"/>
                <a:sym typeface="Open Sans Extra Bold"/>
              </a:rPr>
              <a:t>Human Resources Performance Insights</a:t>
            </a:r>
          </a:p>
          <a:p>
            <a:pPr algn="ctr">
              <a:lnSpc>
                <a:spcPts val="8959"/>
              </a:lnSpc>
              <a:spcBef>
                <a:spcPct val="0"/>
              </a:spcBef>
            </a:pPr>
            <a:endParaRPr lang="en-US" sz="7200" dirty="0">
              <a:solidFill>
                <a:srgbClr val="2F4F4F"/>
              </a:solidFill>
              <a:latin typeface="Open Sans Extra Bold"/>
              <a:ea typeface="Open Sans Extra Bold"/>
              <a:cs typeface="Open Sans Extra Bold"/>
              <a:sym typeface="Open Sans Extra Bold"/>
            </a:endParaRPr>
          </a:p>
          <a:p>
            <a:pPr algn="ctr">
              <a:lnSpc>
                <a:spcPts val="8959"/>
              </a:lnSpc>
              <a:spcBef>
                <a:spcPct val="0"/>
              </a:spcBef>
            </a:pPr>
            <a:r>
              <a:rPr lang="en-US" sz="7200" dirty="0">
                <a:solidFill>
                  <a:srgbClr val="2F4F4F"/>
                </a:solidFill>
                <a:latin typeface="Open Sans Extra Bold"/>
                <a:ea typeface="Open Sans Extra Bold"/>
                <a:cs typeface="Open Sans Extra Bold"/>
                <a:sym typeface="Open Sans Extra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165370" y="5622602"/>
            <a:ext cx="42391962" cy="788601"/>
            <a:chOff x="0" y="0"/>
            <a:chExt cx="11164961" cy="207697"/>
          </a:xfrm>
        </p:grpSpPr>
        <p:sp>
          <p:nvSpPr>
            <p:cNvPr id="3" name="Freeform 3"/>
            <p:cNvSpPr/>
            <p:nvPr/>
          </p:nvSpPr>
          <p:spPr>
            <a:xfrm>
              <a:off x="0" y="0"/>
              <a:ext cx="11164961" cy="207697"/>
            </a:xfrm>
            <a:custGeom>
              <a:avLst/>
              <a:gdLst/>
              <a:ahLst/>
              <a:cxnLst/>
              <a:rect l="l" t="t" r="r" b="b"/>
              <a:pathLst>
                <a:path w="11164961" h="207697">
                  <a:moveTo>
                    <a:pt x="0" y="0"/>
                  </a:moveTo>
                  <a:lnTo>
                    <a:pt x="11164961" y="0"/>
                  </a:lnTo>
                  <a:lnTo>
                    <a:pt x="11164961" y="207697"/>
                  </a:lnTo>
                  <a:lnTo>
                    <a:pt x="0" y="207697"/>
                  </a:lnTo>
                  <a:close/>
                </a:path>
              </a:pathLst>
            </a:custGeom>
            <a:solidFill>
              <a:srgbClr val="2F4F4F"/>
            </a:solidFill>
          </p:spPr>
        </p:sp>
        <p:sp>
          <p:nvSpPr>
            <p:cNvPr id="4" name="TextBox 4"/>
            <p:cNvSpPr txBox="1"/>
            <p:nvPr/>
          </p:nvSpPr>
          <p:spPr>
            <a:xfrm>
              <a:off x="0" y="9525"/>
              <a:ext cx="11164961" cy="198172"/>
            </a:xfrm>
            <a:prstGeom prst="rect">
              <a:avLst/>
            </a:prstGeom>
          </p:spPr>
          <p:txBody>
            <a:bodyPr lIns="50800" tIns="50800" rIns="50800" bIns="50800" rtlCol="0" anchor="ctr"/>
            <a:lstStyle/>
            <a:p>
              <a:pPr algn="ctr">
                <a:lnSpc>
                  <a:spcPts val="2624"/>
                </a:lnSpc>
              </a:pPr>
              <a:endParaRPr/>
            </a:p>
          </p:txBody>
        </p:sp>
      </p:grpSp>
      <p:sp>
        <p:nvSpPr>
          <p:cNvPr id="5" name="Freeform 5"/>
          <p:cNvSpPr/>
          <p:nvPr/>
        </p:nvSpPr>
        <p:spPr>
          <a:xfrm>
            <a:off x="7654719" y="9835302"/>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907809" y="650064"/>
            <a:ext cx="6773896" cy="818486"/>
          </a:xfrm>
          <a:prstGeom prst="rect">
            <a:avLst/>
          </a:prstGeom>
        </p:spPr>
        <p:txBody>
          <a:bodyPr lIns="0" tIns="0" rIns="0" bIns="0" rtlCol="0" anchor="t">
            <a:spAutoFit/>
          </a:bodyPr>
          <a:lstStyle/>
          <a:p>
            <a:pPr marL="0" lvl="0" indent="0" algn="l">
              <a:lnSpc>
                <a:spcPts val="5816"/>
              </a:lnSpc>
              <a:spcBef>
                <a:spcPct val="0"/>
              </a:spcBef>
            </a:pPr>
            <a:r>
              <a:rPr lang="en-US" sz="5592" b="1" u="none" strike="noStrike">
                <a:solidFill>
                  <a:srgbClr val="366994"/>
                </a:solidFill>
                <a:latin typeface="Poppins Medium"/>
                <a:ea typeface="Poppins Medium"/>
                <a:cs typeface="Poppins Medium"/>
                <a:sym typeface="Poppins Medium"/>
              </a:rPr>
              <a:t>Data Defectives</a:t>
            </a:r>
          </a:p>
        </p:txBody>
      </p:sp>
      <p:sp>
        <p:nvSpPr>
          <p:cNvPr id="7" name="Freeform 7"/>
          <p:cNvSpPr/>
          <p:nvPr/>
        </p:nvSpPr>
        <p:spPr>
          <a:xfrm>
            <a:off x="59693" y="9258300"/>
            <a:ext cx="1056267" cy="922959"/>
          </a:xfrm>
          <a:custGeom>
            <a:avLst/>
            <a:gdLst/>
            <a:ahLst/>
            <a:cxnLst/>
            <a:rect l="l" t="t" r="r" b="b"/>
            <a:pathLst>
              <a:path w="1056267" h="922959">
                <a:moveTo>
                  <a:pt x="0" y="0"/>
                </a:moveTo>
                <a:lnTo>
                  <a:pt x="1056267" y="0"/>
                </a:lnTo>
                <a:lnTo>
                  <a:pt x="1056267" y="922959"/>
                </a:lnTo>
                <a:lnTo>
                  <a:pt x="0" y="922959"/>
                </a:lnTo>
                <a:lnTo>
                  <a:pt x="0" y="0"/>
                </a:lnTo>
                <a:close/>
              </a:path>
            </a:pathLst>
          </a:custGeom>
          <a:blipFill>
            <a:blip r:embed="rId4"/>
            <a:stretch>
              <a:fillRect t="-2607" b="-2607"/>
            </a:stretch>
          </a:blipFill>
        </p:spPr>
      </p:sp>
      <p:sp>
        <p:nvSpPr>
          <p:cNvPr id="8" name="TextBox 8"/>
          <p:cNvSpPr txBox="1"/>
          <p:nvPr/>
        </p:nvSpPr>
        <p:spPr>
          <a:xfrm>
            <a:off x="804910" y="1820969"/>
            <a:ext cx="16454390" cy="9460226"/>
          </a:xfrm>
          <a:prstGeom prst="rect">
            <a:avLst/>
          </a:prstGeom>
        </p:spPr>
        <p:txBody>
          <a:bodyPr lIns="0" tIns="0" rIns="0" bIns="0" rtlCol="0" anchor="t">
            <a:spAutoFit/>
          </a:bodyPr>
          <a:lstStyle/>
          <a:p>
            <a:pPr algn="l">
              <a:lnSpc>
                <a:spcPts val="4976"/>
              </a:lnSpc>
            </a:pPr>
            <a:r>
              <a:rPr lang="en-US" sz="3129">
                <a:solidFill>
                  <a:srgbClr val="2F4F4F"/>
                </a:solidFill>
                <a:latin typeface="League Spartan"/>
                <a:ea typeface="League Spartan"/>
                <a:cs typeface="League Spartan"/>
                <a:sym typeface="League Spartan"/>
              </a:rPr>
              <a:t>Missing Values: </a:t>
            </a:r>
          </a:p>
          <a:p>
            <a:pPr algn="l">
              <a:lnSpc>
                <a:spcPts val="4976"/>
              </a:lnSpc>
            </a:pPr>
            <a:r>
              <a:rPr lang="en-US" sz="3129">
                <a:solidFill>
                  <a:srgbClr val="2F4F4F"/>
                </a:solidFill>
                <a:latin typeface="League Spartan"/>
                <a:ea typeface="League Spartan"/>
                <a:cs typeface="League Spartan"/>
                <a:sym typeface="League Spartan"/>
              </a:rPr>
              <a:t>Cells or rows with absent data, which need to be handled by either removal </a:t>
            </a:r>
          </a:p>
          <a:p>
            <a:pPr algn="l">
              <a:lnSpc>
                <a:spcPts val="4976"/>
              </a:lnSpc>
            </a:pPr>
            <a:r>
              <a:rPr lang="en-US" sz="3129">
                <a:solidFill>
                  <a:srgbClr val="2F4F4F"/>
                </a:solidFill>
                <a:latin typeface="League Spartan"/>
                <a:ea typeface="League Spartan"/>
                <a:cs typeface="League Spartan"/>
                <a:sym typeface="League Spartan"/>
              </a:rPr>
              <a:t>or imputation.</a:t>
            </a:r>
          </a:p>
          <a:p>
            <a:pPr algn="l">
              <a:lnSpc>
                <a:spcPts val="4976"/>
              </a:lnSpc>
            </a:pPr>
            <a:endParaRPr lang="en-US" sz="3129">
              <a:solidFill>
                <a:srgbClr val="2F4F4F"/>
              </a:solidFill>
              <a:latin typeface="League Spartan"/>
              <a:ea typeface="League Spartan"/>
              <a:cs typeface="League Spartan"/>
              <a:sym typeface="League Spartan"/>
            </a:endParaRPr>
          </a:p>
          <a:p>
            <a:pPr algn="l">
              <a:lnSpc>
                <a:spcPts val="4976"/>
              </a:lnSpc>
            </a:pPr>
            <a:r>
              <a:rPr lang="en-US" sz="3129">
                <a:solidFill>
                  <a:srgbClr val="2F4F4F"/>
                </a:solidFill>
                <a:latin typeface="League Spartan"/>
                <a:ea typeface="League Spartan"/>
                <a:cs typeface="League Spartan"/>
                <a:sym typeface="League Spartan"/>
              </a:rPr>
              <a:t>Duplicates: </a:t>
            </a:r>
          </a:p>
          <a:p>
            <a:pPr algn="l">
              <a:lnSpc>
                <a:spcPts val="4976"/>
              </a:lnSpc>
            </a:pPr>
            <a:r>
              <a:rPr lang="en-US" sz="3129">
                <a:solidFill>
                  <a:srgbClr val="2F4F4F"/>
                </a:solidFill>
                <a:latin typeface="League Spartan"/>
                <a:ea typeface="League Spartan"/>
                <a:cs typeface="League Spartan"/>
                <a:sym typeface="League Spartan"/>
              </a:rPr>
              <a:t>Entire or partial repeated rows that should be removed to maintain data cleanliness.</a:t>
            </a:r>
          </a:p>
          <a:p>
            <a:pPr algn="l">
              <a:lnSpc>
                <a:spcPts val="4976"/>
              </a:lnSpc>
            </a:pPr>
            <a:endParaRPr lang="en-US" sz="3129">
              <a:solidFill>
                <a:srgbClr val="2F4F4F"/>
              </a:solidFill>
              <a:latin typeface="League Spartan"/>
              <a:ea typeface="League Spartan"/>
              <a:cs typeface="League Spartan"/>
              <a:sym typeface="League Spartan"/>
            </a:endParaRPr>
          </a:p>
          <a:p>
            <a:pPr algn="l">
              <a:lnSpc>
                <a:spcPts val="4976"/>
              </a:lnSpc>
            </a:pPr>
            <a:r>
              <a:rPr lang="en-US" sz="3129">
                <a:solidFill>
                  <a:srgbClr val="2F4F4F"/>
                </a:solidFill>
                <a:latin typeface="League Spartan"/>
                <a:ea typeface="League Spartan"/>
                <a:cs typeface="League Spartan"/>
                <a:sym typeface="League Spartan"/>
              </a:rPr>
              <a:t>Anomalies &amp; Redundancies:  </a:t>
            </a:r>
          </a:p>
          <a:p>
            <a:pPr algn="l">
              <a:lnSpc>
                <a:spcPts val="4976"/>
              </a:lnSpc>
            </a:pPr>
            <a:r>
              <a:rPr lang="en-US" sz="3129">
                <a:solidFill>
                  <a:srgbClr val="2F4F4F"/>
                </a:solidFill>
                <a:latin typeface="League Spartan"/>
                <a:ea typeface="League Spartan"/>
                <a:cs typeface="League Spartan"/>
                <a:sym typeface="League Spartan"/>
              </a:rPr>
              <a:t>Data points that significantly differ from the rest of the dataset, often indicating errors or rare events. Repeated or unnecessary data that can increase storage requirements and reduce analysis accuracy.</a:t>
            </a:r>
          </a:p>
          <a:p>
            <a:pPr algn="l">
              <a:lnSpc>
                <a:spcPts val="4976"/>
              </a:lnSpc>
            </a:pPr>
            <a:r>
              <a:rPr lang="en-US" sz="3129">
                <a:solidFill>
                  <a:srgbClr val="2F4F4F"/>
                </a:solidFill>
                <a:latin typeface="League Spartan"/>
                <a:ea typeface="League Spartan"/>
                <a:cs typeface="League Spartan"/>
                <a:sym typeface="League Spartan"/>
              </a:rPr>
              <a:t> </a:t>
            </a:r>
          </a:p>
          <a:p>
            <a:pPr algn="l">
              <a:lnSpc>
                <a:spcPts val="5297"/>
              </a:lnSpc>
            </a:pPr>
            <a:endParaRPr lang="en-US" sz="3129">
              <a:solidFill>
                <a:srgbClr val="2F4F4F"/>
              </a:solidFill>
              <a:latin typeface="League Spartan"/>
              <a:ea typeface="League Spartan"/>
              <a:cs typeface="League Spartan"/>
              <a:sym typeface="League Spartan"/>
            </a:endParaRPr>
          </a:p>
          <a:p>
            <a:pPr algn="l">
              <a:lnSpc>
                <a:spcPts val="5297"/>
              </a:lnSpc>
            </a:pPr>
            <a:endParaRPr lang="en-US" sz="3129">
              <a:solidFill>
                <a:srgbClr val="2F4F4F"/>
              </a:solidFill>
              <a:latin typeface="League Spartan"/>
              <a:ea typeface="League Spartan"/>
              <a:cs typeface="League Spartan"/>
              <a:sym typeface="League Spartan"/>
            </a:endParaRPr>
          </a:p>
        </p:txBody>
      </p:sp>
      <p:sp>
        <p:nvSpPr>
          <p:cNvPr id="9" name="Freeform 9"/>
          <p:cNvSpPr/>
          <p:nvPr/>
        </p:nvSpPr>
        <p:spPr>
          <a:xfrm>
            <a:off x="15253854" y="9258300"/>
            <a:ext cx="2530752" cy="1028700"/>
          </a:xfrm>
          <a:custGeom>
            <a:avLst/>
            <a:gdLst/>
            <a:ahLst/>
            <a:cxnLst/>
            <a:rect l="l" t="t" r="r" b="b"/>
            <a:pathLst>
              <a:path w="2530752" h="1028700">
                <a:moveTo>
                  <a:pt x="0" y="0"/>
                </a:moveTo>
                <a:lnTo>
                  <a:pt x="2530751" y="0"/>
                </a:lnTo>
                <a:lnTo>
                  <a:pt x="2530751" y="1028700"/>
                </a:lnTo>
                <a:lnTo>
                  <a:pt x="0" y="1028700"/>
                </a:lnTo>
                <a:lnTo>
                  <a:pt x="0" y="0"/>
                </a:lnTo>
                <a:close/>
              </a:path>
            </a:pathLst>
          </a:custGeom>
          <a:blipFill>
            <a:blip r:embed="rId5"/>
            <a:stretch>
              <a:fillRect r="-265"/>
            </a:stretch>
          </a:blipFill>
        </p:spPr>
      </p:sp>
      <p:sp>
        <p:nvSpPr>
          <p:cNvPr id="10" name="Freeform 10"/>
          <p:cNvSpPr/>
          <p:nvPr/>
        </p:nvSpPr>
        <p:spPr>
          <a:xfrm>
            <a:off x="59693" y="104076"/>
            <a:ext cx="2852870" cy="1473626"/>
          </a:xfrm>
          <a:custGeom>
            <a:avLst/>
            <a:gdLst/>
            <a:ahLst/>
            <a:cxnLst/>
            <a:rect l="l" t="t" r="r" b="b"/>
            <a:pathLst>
              <a:path w="2852870" h="1473626">
                <a:moveTo>
                  <a:pt x="0" y="0"/>
                </a:moveTo>
                <a:lnTo>
                  <a:pt x="2852871" y="0"/>
                </a:lnTo>
                <a:lnTo>
                  <a:pt x="2852871" y="1473627"/>
                </a:lnTo>
                <a:lnTo>
                  <a:pt x="0" y="1473627"/>
                </a:lnTo>
                <a:lnTo>
                  <a:pt x="0" y="0"/>
                </a:lnTo>
                <a:close/>
              </a:path>
            </a:pathLst>
          </a:custGeom>
          <a:blipFill>
            <a:blip r:embed="rId6"/>
            <a:stretch>
              <a:fillRect l="-1365" r="-1365"/>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1395724" y="2800247"/>
            <a:ext cx="4606661" cy="5243343"/>
          </a:xfrm>
          <a:custGeom>
            <a:avLst/>
            <a:gdLst/>
            <a:ahLst/>
            <a:cxnLst/>
            <a:rect l="l" t="t" r="r" b="b"/>
            <a:pathLst>
              <a:path w="4606661" h="5243343">
                <a:moveTo>
                  <a:pt x="0" y="0"/>
                </a:moveTo>
                <a:lnTo>
                  <a:pt x="4606661" y="0"/>
                </a:lnTo>
                <a:lnTo>
                  <a:pt x="4606661" y="5243343"/>
                </a:lnTo>
                <a:lnTo>
                  <a:pt x="0" y="52433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364230" y="4404329"/>
            <a:ext cx="5185339" cy="1197936"/>
          </a:xfrm>
          <a:prstGeom prst="rect">
            <a:avLst/>
          </a:prstGeom>
        </p:spPr>
        <p:txBody>
          <a:bodyPr lIns="0" tIns="0" rIns="0" bIns="0" rtlCol="0" anchor="t">
            <a:spAutoFit/>
          </a:bodyPr>
          <a:lstStyle/>
          <a:p>
            <a:pPr algn="l">
              <a:lnSpc>
                <a:spcPts val="8631"/>
              </a:lnSpc>
            </a:pPr>
            <a:r>
              <a:rPr lang="en-US" sz="8299" b="1">
                <a:solidFill>
                  <a:srgbClr val="2F4F4F"/>
                </a:solidFill>
                <a:latin typeface="Poppins Bold"/>
                <a:ea typeface="Poppins Bold"/>
                <a:cs typeface="Poppins Bold"/>
                <a:sym typeface="Poppins Bold"/>
              </a:rPr>
              <a:t>Cleaning</a:t>
            </a:r>
          </a:p>
        </p:txBody>
      </p:sp>
      <p:sp>
        <p:nvSpPr>
          <p:cNvPr id="8" name="Freeform 8"/>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6"/>
            <a:stretch>
              <a:fillRect r="-265"/>
            </a:stretch>
          </a:blipFill>
        </p:spPr>
      </p:sp>
      <p:sp>
        <p:nvSpPr>
          <p:cNvPr id="9" name="Freeform 9"/>
          <p:cNvSpPr/>
          <p:nvPr/>
        </p:nvSpPr>
        <p:spPr>
          <a:xfrm>
            <a:off x="892740" y="8537467"/>
            <a:ext cx="2019824" cy="1764908"/>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7"/>
            <a:stretch>
              <a:fillRect t="-2607" b="-2607"/>
            </a:stretch>
          </a:blipFill>
        </p:spPr>
      </p:sp>
      <p:sp>
        <p:nvSpPr>
          <p:cNvPr id="10" name="Freeform 10"/>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8"/>
            <a:stretch>
              <a:fillRect l="-1365" r="-1365"/>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7" name="Freeform 7"/>
          <p:cNvSpPr/>
          <p:nvPr/>
        </p:nvSpPr>
        <p:spPr>
          <a:xfrm>
            <a:off x="892740" y="8537467"/>
            <a:ext cx="2019824" cy="1764908"/>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5"/>
            <a:stretch>
              <a:fillRect t="-2607" b="-2607"/>
            </a:stretch>
          </a:blipFill>
        </p:spPr>
      </p:sp>
      <p:sp>
        <p:nvSpPr>
          <p:cNvPr id="8" name="Freeform 8"/>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6"/>
            <a:stretch>
              <a:fillRect l="-1365" r="-1365"/>
            </a:stretch>
          </a:blipFill>
        </p:spPr>
      </p:sp>
      <p:sp>
        <p:nvSpPr>
          <p:cNvPr id="9" name="Freeform 9"/>
          <p:cNvSpPr/>
          <p:nvPr/>
        </p:nvSpPr>
        <p:spPr>
          <a:xfrm>
            <a:off x="937795" y="1923944"/>
            <a:ext cx="8717556" cy="5829866"/>
          </a:xfrm>
          <a:custGeom>
            <a:avLst/>
            <a:gdLst/>
            <a:ahLst/>
            <a:cxnLst/>
            <a:rect l="l" t="t" r="r" b="b"/>
            <a:pathLst>
              <a:path w="8717556" h="5829866">
                <a:moveTo>
                  <a:pt x="0" y="0"/>
                </a:moveTo>
                <a:lnTo>
                  <a:pt x="8717556" y="0"/>
                </a:lnTo>
                <a:lnTo>
                  <a:pt x="8717556" y="5829866"/>
                </a:lnTo>
                <a:lnTo>
                  <a:pt x="0" y="5829866"/>
                </a:lnTo>
                <a:lnTo>
                  <a:pt x="0" y="0"/>
                </a:lnTo>
                <a:close/>
              </a:path>
            </a:pathLst>
          </a:custGeom>
          <a:blipFill>
            <a:blip r:embed="rId7"/>
            <a:stretch>
              <a:fillRect/>
            </a:stretch>
          </a:blipFill>
        </p:spPr>
      </p:sp>
      <p:sp>
        <p:nvSpPr>
          <p:cNvPr id="10" name="TextBox 10"/>
          <p:cNvSpPr txBox="1"/>
          <p:nvPr/>
        </p:nvSpPr>
        <p:spPr>
          <a:xfrm>
            <a:off x="9731551" y="3078720"/>
            <a:ext cx="8556449" cy="4749811"/>
          </a:xfrm>
          <a:prstGeom prst="rect">
            <a:avLst/>
          </a:prstGeom>
        </p:spPr>
        <p:txBody>
          <a:bodyPr lIns="0" tIns="0" rIns="0" bIns="0" rtlCol="0" anchor="t">
            <a:spAutoFit/>
          </a:bodyPr>
          <a:lstStyle/>
          <a:p>
            <a:pPr marL="732073" lvl="1" indent="-366036" algn="l">
              <a:lnSpc>
                <a:spcPts val="5391"/>
              </a:lnSpc>
              <a:spcBef>
                <a:spcPct val="0"/>
              </a:spcBef>
              <a:buFont typeface="Arial"/>
              <a:buChar char="•"/>
            </a:pPr>
            <a:r>
              <a:rPr lang="en-US" sz="3390" b="1" u="none" strike="noStrike">
                <a:solidFill>
                  <a:srgbClr val="2F4F4F"/>
                </a:solidFill>
                <a:latin typeface="Poppins Bold"/>
                <a:ea typeface="Poppins Bold"/>
                <a:cs typeface="Poppins Bold"/>
                <a:sym typeface="Poppins Bold"/>
              </a:rPr>
              <a:t>Data Issues:</a:t>
            </a:r>
          </a:p>
          <a:p>
            <a:pPr marL="624125" lvl="1" indent="-312063" algn="l">
              <a:lnSpc>
                <a:spcPts val="4596"/>
              </a:lnSpc>
              <a:spcBef>
                <a:spcPct val="0"/>
              </a:spcBef>
              <a:buFont typeface="Arial"/>
              <a:buChar char="•"/>
            </a:pPr>
            <a:r>
              <a:rPr lang="en-US" sz="2890" u="none" strike="noStrike">
                <a:solidFill>
                  <a:srgbClr val="2F4F4F"/>
                </a:solidFill>
                <a:latin typeface="Poppins"/>
                <a:ea typeface="Poppins"/>
                <a:cs typeface="Poppins"/>
                <a:sym typeface="Poppins"/>
              </a:rPr>
              <a:t>Missing Values:</a:t>
            </a:r>
          </a:p>
          <a:p>
            <a:pPr marL="624125" lvl="1" indent="-312063" algn="l">
              <a:lnSpc>
                <a:spcPts val="4596"/>
              </a:lnSpc>
              <a:spcBef>
                <a:spcPct val="0"/>
              </a:spcBef>
              <a:buFont typeface="Arial"/>
              <a:buChar char="•"/>
            </a:pPr>
            <a:r>
              <a:rPr lang="en-US" sz="2890" u="none" strike="noStrike">
                <a:solidFill>
                  <a:srgbClr val="2F4F4F"/>
                </a:solidFill>
                <a:latin typeface="Poppins"/>
                <a:ea typeface="Poppins"/>
                <a:cs typeface="Poppins"/>
                <a:sym typeface="Poppins"/>
              </a:rPr>
              <a:t>"Email": 3,625 missing.</a:t>
            </a:r>
          </a:p>
          <a:p>
            <a:pPr marL="624125" lvl="1" indent="-312063" algn="l">
              <a:lnSpc>
                <a:spcPts val="4596"/>
              </a:lnSpc>
              <a:spcBef>
                <a:spcPct val="0"/>
              </a:spcBef>
              <a:buFont typeface="Arial"/>
              <a:buChar char="•"/>
            </a:pPr>
            <a:r>
              <a:rPr lang="en-US" sz="2890" u="none" strike="noStrike">
                <a:solidFill>
                  <a:srgbClr val="2F4F4F"/>
                </a:solidFill>
                <a:latin typeface="Poppins"/>
                <a:ea typeface="Poppins"/>
                <a:cs typeface="Poppins"/>
                <a:sym typeface="Poppins"/>
              </a:rPr>
              <a:t>"Phone No.": 1,974 missing.</a:t>
            </a:r>
          </a:p>
          <a:p>
            <a:pPr marL="624125" lvl="1" indent="-312063" algn="l">
              <a:lnSpc>
                <a:spcPts val="4596"/>
              </a:lnSpc>
              <a:spcBef>
                <a:spcPct val="0"/>
              </a:spcBef>
              <a:buFont typeface="Arial"/>
              <a:buChar char="•"/>
            </a:pPr>
            <a:r>
              <a:rPr lang="en-US" sz="2890" u="none" strike="noStrike">
                <a:solidFill>
                  <a:srgbClr val="2F4F4F"/>
                </a:solidFill>
                <a:latin typeface="Poppins"/>
                <a:ea typeface="Poppins"/>
                <a:cs typeface="Poppins"/>
                <a:sym typeface="Poppins"/>
              </a:rPr>
              <a:t>"City": 1,688 missing.</a:t>
            </a:r>
          </a:p>
          <a:p>
            <a:pPr marL="624125" lvl="1" indent="-312063" algn="l">
              <a:lnSpc>
                <a:spcPts val="4596"/>
              </a:lnSpc>
              <a:spcBef>
                <a:spcPct val="0"/>
              </a:spcBef>
              <a:buFont typeface="Arial"/>
              <a:buChar char="•"/>
            </a:pPr>
            <a:r>
              <a:rPr lang="en-US" sz="2890" u="none" strike="noStrike">
                <a:solidFill>
                  <a:srgbClr val="2F4F4F"/>
                </a:solidFill>
                <a:latin typeface="Poppins"/>
                <a:ea typeface="Poppins"/>
                <a:cs typeface="Poppins"/>
                <a:sym typeface="Poppins"/>
              </a:rPr>
              <a:t>"Region": 1,369 missing.</a:t>
            </a:r>
          </a:p>
          <a:p>
            <a:pPr algn="ctr">
              <a:lnSpc>
                <a:spcPts val="4596"/>
              </a:lnSpc>
              <a:spcBef>
                <a:spcPct val="0"/>
              </a:spcBef>
            </a:pPr>
            <a:r>
              <a:rPr lang="en-US" sz="2890" u="none" strike="noStrike">
                <a:solidFill>
                  <a:srgbClr val="2F4F4F"/>
                </a:solidFill>
                <a:latin typeface="Poppins"/>
                <a:ea typeface="Poppins"/>
                <a:cs typeface="Poppins"/>
                <a:sym typeface="Poppins"/>
              </a:rPr>
              <a:t>Next Slide: Solutions to handle missing values.</a:t>
            </a:r>
          </a:p>
          <a:p>
            <a:pPr algn="l">
              <a:lnSpc>
                <a:spcPts val="4596"/>
              </a:lnSpc>
              <a:spcBef>
                <a:spcPct val="0"/>
              </a:spcBef>
            </a:pPr>
            <a:endParaRPr lang="en-US" sz="2890" u="none" strike="noStrike">
              <a:solidFill>
                <a:srgbClr val="2F4F4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7" name="Freeform 7"/>
          <p:cNvSpPr/>
          <p:nvPr/>
        </p:nvSpPr>
        <p:spPr>
          <a:xfrm>
            <a:off x="892740" y="8537467"/>
            <a:ext cx="2019824" cy="1764908"/>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5"/>
            <a:stretch>
              <a:fillRect t="-2607" b="-2607"/>
            </a:stretch>
          </a:blipFill>
        </p:spPr>
      </p:sp>
      <p:sp>
        <p:nvSpPr>
          <p:cNvPr id="8" name="Freeform 8"/>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6"/>
            <a:stretch>
              <a:fillRect l="-1365" r="-1365"/>
            </a:stretch>
          </a:blipFill>
        </p:spPr>
      </p:sp>
      <p:sp>
        <p:nvSpPr>
          <p:cNvPr id="9" name="Freeform 9"/>
          <p:cNvSpPr/>
          <p:nvPr/>
        </p:nvSpPr>
        <p:spPr>
          <a:xfrm>
            <a:off x="3790666" y="1677053"/>
            <a:ext cx="10173726" cy="2365391"/>
          </a:xfrm>
          <a:custGeom>
            <a:avLst/>
            <a:gdLst/>
            <a:ahLst/>
            <a:cxnLst/>
            <a:rect l="l" t="t" r="r" b="b"/>
            <a:pathLst>
              <a:path w="10173726" h="2365391">
                <a:moveTo>
                  <a:pt x="0" y="0"/>
                </a:moveTo>
                <a:lnTo>
                  <a:pt x="10173726" y="0"/>
                </a:lnTo>
                <a:lnTo>
                  <a:pt x="10173726" y="2365391"/>
                </a:lnTo>
                <a:lnTo>
                  <a:pt x="0" y="2365391"/>
                </a:lnTo>
                <a:lnTo>
                  <a:pt x="0" y="0"/>
                </a:lnTo>
                <a:close/>
              </a:path>
            </a:pathLst>
          </a:custGeom>
          <a:blipFill>
            <a:blip r:embed="rId7"/>
            <a:stretch>
              <a:fillRect/>
            </a:stretch>
          </a:blipFill>
        </p:spPr>
      </p:sp>
      <p:sp>
        <p:nvSpPr>
          <p:cNvPr id="10" name="TextBox 10"/>
          <p:cNvSpPr txBox="1"/>
          <p:nvPr/>
        </p:nvSpPr>
        <p:spPr>
          <a:xfrm>
            <a:off x="4614026" y="4155120"/>
            <a:ext cx="9059948" cy="5885763"/>
          </a:xfrm>
          <a:prstGeom prst="rect">
            <a:avLst/>
          </a:prstGeom>
        </p:spPr>
        <p:txBody>
          <a:bodyPr lIns="0" tIns="0" rIns="0" bIns="0" rtlCol="0" anchor="t">
            <a:spAutoFit/>
          </a:bodyPr>
          <a:lstStyle/>
          <a:p>
            <a:pPr algn="ctr">
              <a:lnSpc>
                <a:spcPts val="5232"/>
              </a:lnSpc>
              <a:spcBef>
                <a:spcPct val="0"/>
              </a:spcBef>
            </a:pPr>
            <a:r>
              <a:rPr lang="en-US" sz="3290" b="1" u="none" strike="noStrike">
                <a:solidFill>
                  <a:srgbClr val="2F4F4F"/>
                </a:solidFill>
                <a:latin typeface="Poppins Bold"/>
                <a:ea typeface="Poppins Bold"/>
                <a:cs typeface="Poppins Bold"/>
                <a:sym typeface="Poppins Bold"/>
              </a:rPr>
              <a:t>Handling Missing Data</a:t>
            </a:r>
          </a:p>
          <a:p>
            <a:pPr marL="624125" lvl="1" indent="-312063" algn="l">
              <a:lnSpc>
                <a:spcPts val="4596"/>
              </a:lnSpc>
              <a:spcBef>
                <a:spcPct val="0"/>
              </a:spcBef>
              <a:buFont typeface="Arial"/>
              <a:buChar char="•"/>
            </a:pPr>
            <a:r>
              <a:rPr lang="en-US" sz="2890" u="none" strike="noStrike">
                <a:solidFill>
                  <a:srgbClr val="2F4F4F"/>
                </a:solidFill>
                <a:latin typeface="Poppins"/>
                <a:ea typeface="Poppins"/>
                <a:cs typeface="Poppins"/>
                <a:sym typeface="Poppins"/>
              </a:rPr>
              <a:t> This code handles missing values in key columns:</a:t>
            </a:r>
          </a:p>
          <a:p>
            <a:pPr marL="624125" lvl="1" indent="-312063" algn="l">
              <a:lnSpc>
                <a:spcPts val="4596"/>
              </a:lnSpc>
              <a:spcBef>
                <a:spcPct val="0"/>
              </a:spcBef>
              <a:buFont typeface="Arial"/>
              <a:buChar char="•"/>
            </a:pPr>
            <a:r>
              <a:rPr lang="en-US" sz="2890" u="none" strike="noStrike">
                <a:solidFill>
                  <a:srgbClr val="2F4F4F"/>
                </a:solidFill>
                <a:latin typeface="Poppins"/>
                <a:ea typeface="Poppins"/>
                <a:cs typeface="Poppins"/>
                <a:sym typeface="Poppins"/>
              </a:rPr>
              <a:t>Fills missing emails, cities, and regions with 'Unknown'.</a:t>
            </a:r>
          </a:p>
          <a:p>
            <a:pPr marL="624125" lvl="1" indent="-312063" algn="l">
              <a:lnSpc>
                <a:spcPts val="4596"/>
              </a:lnSpc>
              <a:spcBef>
                <a:spcPct val="0"/>
              </a:spcBef>
              <a:buFont typeface="Arial"/>
              <a:buChar char="•"/>
            </a:pPr>
            <a:r>
              <a:rPr lang="en-US" sz="2890" u="none" strike="noStrike">
                <a:solidFill>
                  <a:srgbClr val="2F4F4F"/>
                </a:solidFill>
                <a:latin typeface="Poppins"/>
                <a:ea typeface="Poppins"/>
                <a:cs typeface="Poppins"/>
                <a:sym typeface="Poppins"/>
              </a:rPr>
              <a:t>Fills missing phone numbers with the most common phone number (mode).</a:t>
            </a:r>
          </a:p>
          <a:p>
            <a:pPr marL="624125" lvl="1" indent="-312063" algn="l">
              <a:lnSpc>
                <a:spcPts val="4596"/>
              </a:lnSpc>
              <a:spcBef>
                <a:spcPct val="0"/>
              </a:spcBef>
              <a:buFont typeface="Arial"/>
              <a:buChar char="•"/>
            </a:pPr>
            <a:r>
              <a:rPr lang="en-US" sz="2890" u="none" strike="noStrike">
                <a:solidFill>
                  <a:srgbClr val="2F4F4F"/>
                </a:solidFill>
                <a:latin typeface="Poppins"/>
                <a:ea typeface="Poppins"/>
                <a:cs typeface="Poppins"/>
                <a:sym typeface="Poppins"/>
              </a:rPr>
              <a:t>This step corrects data quality issues found earlier and ensures consistency before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7" name="Freeform 7"/>
          <p:cNvSpPr/>
          <p:nvPr/>
        </p:nvSpPr>
        <p:spPr>
          <a:xfrm>
            <a:off x="892740" y="8537467"/>
            <a:ext cx="2019824" cy="1764908"/>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5"/>
            <a:stretch>
              <a:fillRect t="-2607" b="-2607"/>
            </a:stretch>
          </a:blipFill>
        </p:spPr>
      </p:sp>
      <p:sp>
        <p:nvSpPr>
          <p:cNvPr id="8" name="Freeform 8"/>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6"/>
            <a:stretch>
              <a:fillRect l="-1365" r="-1365"/>
            </a:stretch>
          </a:blipFill>
        </p:spPr>
      </p:sp>
      <p:sp>
        <p:nvSpPr>
          <p:cNvPr id="9" name="Freeform 9"/>
          <p:cNvSpPr/>
          <p:nvPr/>
        </p:nvSpPr>
        <p:spPr>
          <a:xfrm>
            <a:off x="2116507" y="2997576"/>
            <a:ext cx="14054986" cy="1212436"/>
          </a:xfrm>
          <a:custGeom>
            <a:avLst/>
            <a:gdLst/>
            <a:ahLst/>
            <a:cxnLst/>
            <a:rect l="l" t="t" r="r" b="b"/>
            <a:pathLst>
              <a:path w="14054986" h="1212436">
                <a:moveTo>
                  <a:pt x="0" y="0"/>
                </a:moveTo>
                <a:lnTo>
                  <a:pt x="14054986" y="0"/>
                </a:lnTo>
                <a:lnTo>
                  <a:pt x="14054986" y="1212436"/>
                </a:lnTo>
                <a:lnTo>
                  <a:pt x="0" y="1212436"/>
                </a:lnTo>
                <a:lnTo>
                  <a:pt x="0" y="0"/>
                </a:lnTo>
                <a:close/>
              </a:path>
            </a:pathLst>
          </a:custGeom>
          <a:blipFill>
            <a:blip r:embed="rId7"/>
            <a:stretch>
              <a:fillRect t="-6330" b="-9593"/>
            </a:stretch>
          </a:blipFill>
        </p:spPr>
      </p:sp>
      <p:sp>
        <p:nvSpPr>
          <p:cNvPr id="10" name="Freeform 10"/>
          <p:cNvSpPr/>
          <p:nvPr/>
        </p:nvSpPr>
        <p:spPr>
          <a:xfrm>
            <a:off x="3493371" y="5954258"/>
            <a:ext cx="11301259" cy="1638683"/>
          </a:xfrm>
          <a:custGeom>
            <a:avLst/>
            <a:gdLst/>
            <a:ahLst/>
            <a:cxnLst/>
            <a:rect l="l" t="t" r="r" b="b"/>
            <a:pathLst>
              <a:path w="11301259" h="1638683">
                <a:moveTo>
                  <a:pt x="0" y="0"/>
                </a:moveTo>
                <a:lnTo>
                  <a:pt x="11301258" y="0"/>
                </a:lnTo>
                <a:lnTo>
                  <a:pt x="11301258" y="1638682"/>
                </a:lnTo>
                <a:lnTo>
                  <a:pt x="0" y="1638682"/>
                </a:lnTo>
                <a:lnTo>
                  <a:pt x="0" y="0"/>
                </a:lnTo>
                <a:close/>
              </a:path>
            </a:pathLst>
          </a:custGeom>
          <a:blipFill>
            <a:blip r:embed="rId8"/>
            <a:stretch>
              <a:fillRect/>
            </a:stretch>
          </a:blipFill>
        </p:spPr>
      </p:sp>
      <p:sp>
        <p:nvSpPr>
          <p:cNvPr id="11" name="TextBox 11"/>
          <p:cNvSpPr txBox="1"/>
          <p:nvPr/>
        </p:nvSpPr>
        <p:spPr>
          <a:xfrm>
            <a:off x="4784149" y="1755441"/>
            <a:ext cx="8719703" cy="717498"/>
          </a:xfrm>
          <a:prstGeom prst="rect">
            <a:avLst/>
          </a:prstGeom>
        </p:spPr>
        <p:txBody>
          <a:bodyPr lIns="0" tIns="0" rIns="0" bIns="0" rtlCol="0" anchor="t">
            <a:spAutoFit/>
          </a:bodyPr>
          <a:lstStyle/>
          <a:p>
            <a:pPr algn="ctr">
              <a:lnSpc>
                <a:spcPts val="5709"/>
              </a:lnSpc>
              <a:spcBef>
                <a:spcPct val="0"/>
              </a:spcBef>
            </a:pPr>
            <a:r>
              <a:rPr lang="en-US" sz="3590" b="1" u="none" strike="noStrike">
                <a:solidFill>
                  <a:srgbClr val="2F4F4F"/>
                </a:solidFill>
                <a:latin typeface="Poppins Bold"/>
                <a:ea typeface="Poppins Bold"/>
                <a:cs typeface="Poppins Bold"/>
                <a:sym typeface="Poppins Bold"/>
              </a:rPr>
              <a:t>Checking for Duplicate Values</a:t>
            </a:r>
          </a:p>
        </p:txBody>
      </p:sp>
      <p:sp>
        <p:nvSpPr>
          <p:cNvPr id="12" name="TextBox 12"/>
          <p:cNvSpPr txBox="1"/>
          <p:nvPr/>
        </p:nvSpPr>
        <p:spPr>
          <a:xfrm>
            <a:off x="6152019" y="4784481"/>
            <a:ext cx="5983962" cy="717498"/>
          </a:xfrm>
          <a:prstGeom prst="rect">
            <a:avLst/>
          </a:prstGeom>
        </p:spPr>
        <p:txBody>
          <a:bodyPr lIns="0" tIns="0" rIns="0" bIns="0" rtlCol="0" anchor="t">
            <a:spAutoFit/>
          </a:bodyPr>
          <a:lstStyle/>
          <a:p>
            <a:pPr marL="0" lvl="0" indent="0" algn="ctr">
              <a:lnSpc>
                <a:spcPts val="5709"/>
              </a:lnSpc>
              <a:spcBef>
                <a:spcPct val="0"/>
              </a:spcBef>
            </a:pPr>
            <a:r>
              <a:rPr lang="en-US" sz="3590" b="1" u="none" strike="noStrike">
                <a:solidFill>
                  <a:srgbClr val="2F4F4F"/>
                </a:solidFill>
                <a:latin typeface="Poppins Bold"/>
                <a:ea typeface="Poppins Bold"/>
                <a:cs typeface="Poppins Bold"/>
                <a:sym typeface="Poppins Bold"/>
              </a:rPr>
              <a:t>Dropping Duplicate Rows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7" name="Freeform 7"/>
          <p:cNvSpPr/>
          <p:nvPr/>
        </p:nvSpPr>
        <p:spPr>
          <a:xfrm>
            <a:off x="892740" y="8828747"/>
            <a:ext cx="1850460" cy="1473627"/>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5"/>
            <a:stretch>
              <a:fillRect t="-2607" b="-2607"/>
            </a:stretch>
          </a:blipFill>
        </p:spPr>
      </p:sp>
      <p:sp>
        <p:nvSpPr>
          <p:cNvPr id="8" name="Freeform 8"/>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6"/>
            <a:stretch>
              <a:fillRect l="-1365" r="-1365"/>
            </a:stretch>
          </a:blipFill>
        </p:spPr>
      </p:sp>
      <p:sp>
        <p:nvSpPr>
          <p:cNvPr id="9" name="Freeform 9"/>
          <p:cNvSpPr/>
          <p:nvPr/>
        </p:nvSpPr>
        <p:spPr>
          <a:xfrm>
            <a:off x="4893992" y="2249441"/>
            <a:ext cx="8500016" cy="1377225"/>
          </a:xfrm>
          <a:custGeom>
            <a:avLst/>
            <a:gdLst/>
            <a:ahLst/>
            <a:cxnLst/>
            <a:rect l="l" t="t" r="r" b="b"/>
            <a:pathLst>
              <a:path w="8500016" h="1377225">
                <a:moveTo>
                  <a:pt x="0" y="0"/>
                </a:moveTo>
                <a:lnTo>
                  <a:pt x="8500016" y="0"/>
                </a:lnTo>
                <a:lnTo>
                  <a:pt x="8500016" y="1377225"/>
                </a:lnTo>
                <a:lnTo>
                  <a:pt x="0" y="1377225"/>
                </a:lnTo>
                <a:lnTo>
                  <a:pt x="0" y="0"/>
                </a:lnTo>
                <a:close/>
              </a:path>
            </a:pathLst>
          </a:custGeom>
          <a:blipFill>
            <a:blip r:embed="rId7"/>
            <a:stretch>
              <a:fillRect b="-48124"/>
            </a:stretch>
          </a:blipFill>
        </p:spPr>
      </p:sp>
      <p:sp>
        <p:nvSpPr>
          <p:cNvPr id="10" name="Freeform 10"/>
          <p:cNvSpPr/>
          <p:nvPr/>
        </p:nvSpPr>
        <p:spPr>
          <a:xfrm>
            <a:off x="2364230" y="3836027"/>
            <a:ext cx="14658394" cy="5422273"/>
          </a:xfrm>
          <a:custGeom>
            <a:avLst/>
            <a:gdLst/>
            <a:ahLst/>
            <a:cxnLst/>
            <a:rect l="l" t="t" r="r" b="b"/>
            <a:pathLst>
              <a:path w="14658394" h="5422273">
                <a:moveTo>
                  <a:pt x="0" y="0"/>
                </a:moveTo>
                <a:lnTo>
                  <a:pt x="14658394" y="0"/>
                </a:lnTo>
                <a:lnTo>
                  <a:pt x="14658394" y="5422273"/>
                </a:lnTo>
                <a:lnTo>
                  <a:pt x="0" y="5422273"/>
                </a:lnTo>
                <a:lnTo>
                  <a:pt x="0" y="0"/>
                </a:lnTo>
                <a:close/>
              </a:path>
            </a:pathLst>
          </a:custGeom>
          <a:blipFill>
            <a:blip r:embed="rId8"/>
            <a:stretch>
              <a:fillRect l="-1917" r="-1917"/>
            </a:stretch>
          </a:blipFill>
        </p:spPr>
      </p:sp>
      <p:sp>
        <p:nvSpPr>
          <p:cNvPr id="11" name="TextBox 11"/>
          <p:cNvSpPr txBox="1"/>
          <p:nvPr/>
        </p:nvSpPr>
        <p:spPr>
          <a:xfrm>
            <a:off x="1188447" y="1322582"/>
            <a:ext cx="10318502" cy="717498"/>
          </a:xfrm>
          <a:prstGeom prst="rect">
            <a:avLst/>
          </a:prstGeom>
        </p:spPr>
        <p:txBody>
          <a:bodyPr lIns="0" tIns="0" rIns="0" bIns="0" rtlCol="0" anchor="t">
            <a:spAutoFit/>
          </a:bodyPr>
          <a:lstStyle/>
          <a:p>
            <a:pPr marL="0" lvl="0" indent="0" algn="ctr">
              <a:lnSpc>
                <a:spcPts val="5709"/>
              </a:lnSpc>
              <a:spcBef>
                <a:spcPct val="0"/>
              </a:spcBef>
            </a:pPr>
            <a:r>
              <a:rPr lang="en-US" sz="3590" b="1" u="none" strike="noStrike">
                <a:solidFill>
                  <a:srgbClr val="2F4F4F"/>
                </a:solidFill>
                <a:latin typeface="Poppins Bold"/>
                <a:ea typeface="Poppins Bold"/>
                <a:cs typeface="Poppins Bold"/>
                <a:sym typeface="Poppins Bold"/>
              </a:rPr>
              <a:t>Check outliers and saved cleaned data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7" name="Freeform 7"/>
          <p:cNvSpPr/>
          <p:nvPr/>
        </p:nvSpPr>
        <p:spPr>
          <a:xfrm>
            <a:off x="892740" y="8537467"/>
            <a:ext cx="2019824" cy="1764908"/>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5"/>
            <a:stretch>
              <a:fillRect t="-2607" b="-2607"/>
            </a:stretch>
          </a:blipFill>
        </p:spPr>
      </p:sp>
      <p:sp>
        <p:nvSpPr>
          <p:cNvPr id="8" name="Freeform 8"/>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6"/>
            <a:stretch>
              <a:fillRect l="-1365" r="-1365"/>
            </a:stretch>
          </a:blipFill>
        </p:spPr>
      </p:sp>
      <p:sp>
        <p:nvSpPr>
          <p:cNvPr id="9" name="TextBox 9"/>
          <p:cNvSpPr txBox="1"/>
          <p:nvPr/>
        </p:nvSpPr>
        <p:spPr>
          <a:xfrm>
            <a:off x="892740" y="4188750"/>
            <a:ext cx="11419185" cy="2227982"/>
          </a:xfrm>
          <a:prstGeom prst="rect">
            <a:avLst/>
          </a:prstGeom>
        </p:spPr>
        <p:txBody>
          <a:bodyPr lIns="0" tIns="0" rIns="0" bIns="0" rtlCol="0" anchor="t">
            <a:spAutoFit/>
          </a:bodyPr>
          <a:lstStyle/>
          <a:p>
            <a:pPr algn="l">
              <a:lnSpc>
                <a:spcPts val="8631"/>
              </a:lnSpc>
            </a:pPr>
            <a:r>
              <a:rPr lang="en-US" sz="8299" b="1" dirty="0">
                <a:solidFill>
                  <a:srgbClr val="2F4F4F"/>
                </a:solidFill>
                <a:latin typeface="Poppins Bold"/>
                <a:ea typeface="Poppins Bold"/>
                <a:cs typeface="Poppins Bold"/>
                <a:sym typeface="Poppins Bold"/>
              </a:rPr>
              <a:t> Modeling &amp; schema</a:t>
            </a:r>
          </a:p>
          <a:p>
            <a:pPr algn="l">
              <a:lnSpc>
                <a:spcPts val="8631"/>
              </a:lnSpc>
            </a:pPr>
            <a:r>
              <a:rPr lang="en-US" sz="8299" b="1" dirty="0">
                <a:solidFill>
                  <a:srgbClr val="2F4F4F"/>
                </a:solidFill>
                <a:latin typeface="Poppins Bold"/>
                <a:ea typeface="Poppins Bold"/>
                <a:cs typeface="Poppins Bold"/>
                <a:sym typeface="Poppins Bold"/>
              </a:rPr>
              <a:t>					 </a:t>
            </a:r>
          </a:p>
        </p:txBody>
      </p:sp>
      <p:sp>
        <p:nvSpPr>
          <p:cNvPr id="10" name="Freeform 10"/>
          <p:cNvSpPr/>
          <p:nvPr/>
        </p:nvSpPr>
        <p:spPr>
          <a:xfrm>
            <a:off x="11851772" y="2535005"/>
            <a:ext cx="5942620" cy="5535472"/>
          </a:xfrm>
          <a:custGeom>
            <a:avLst/>
            <a:gdLst/>
            <a:ahLst/>
            <a:cxnLst/>
            <a:rect l="l" t="t" r="r" b="b"/>
            <a:pathLst>
              <a:path w="5942620" h="5535472">
                <a:moveTo>
                  <a:pt x="0" y="0"/>
                </a:moveTo>
                <a:lnTo>
                  <a:pt x="5942620" y="0"/>
                </a:lnTo>
                <a:lnTo>
                  <a:pt x="5942620" y="5535472"/>
                </a:lnTo>
                <a:lnTo>
                  <a:pt x="0" y="5535472"/>
                </a:lnTo>
                <a:lnTo>
                  <a:pt x="0" y="0"/>
                </a:lnTo>
                <a:close/>
              </a:path>
            </a:pathLst>
          </a:custGeom>
          <a:blipFill>
            <a:blip r:embed="rId7"/>
            <a:stretch>
              <a:fillRect l="-38907" r="-46225"/>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7" name="Freeform 7"/>
          <p:cNvSpPr/>
          <p:nvPr/>
        </p:nvSpPr>
        <p:spPr>
          <a:xfrm>
            <a:off x="892740" y="8537467"/>
            <a:ext cx="2019824" cy="1764908"/>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5"/>
            <a:stretch>
              <a:fillRect t="-2607" b="-2607"/>
            </a:stretch>
          </a:blipFill>
        </p:spPr>
      </p:sp>
      <p:sp>
        <p:nvSpPr>
          <p:cNvPr id="8" name="Freeform 8"/>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6"/>
            <a:stretch>
              <a:fillRect l="-1365" r="-1365"/>
            </a:stretch>
          </a:blipFill>
        </p:spPr>
      </p:sp>
      <p:sp>
        <p:nvSpPr>
          <p:cNvPr id="9" name="TextBox 9"/>
          <p:cNvSpPr txBox="1"/>
          <p:nvPr/>
        </p:nvSpPr>
        <p:spPr>
          <a:xfrm>
            <a:off x="1062299" y="895350"/>
            <a:ext cx="17225701" cy="1402842"/>
          </a:xfrm>
          <a:prstGeom prst="rect">
            <a:avLst/>
          </a:prstGeom>
        </p:spPr>
        <p:txBody>
          <a:bodyPr lIns="0" tIns="0" rIns="0" bIns="0" rtlCol="0" anchor="t">
            <a:spAutoFit/>
          </a:bodyPr>
          <a:lstStyle/>
          <a:p>
            <a:pPr algn="ctr">
              <a:lnSpc>
                <a:spcPts val="5724"/>
              </a:lnSpc>
            </a:pPr>
            <a:r>
              <a:rPr lang="en-US" sz="3600">
                <a:solidFill>
                  <a:srgbClr val="366994"/>
                </a:solidFill>
                <a:latin typeface="League Spartan"/>
                <a:ea typeface="League Spartan"/>
                <a:cs typeface="League Spartan"/>
                <a:sym typeface="League Spartan"/>
              </a:rPr>
              <a:t>Building the Data Module</a:t>
            </a:r>
          </a:p>
          <a:p>
            <a:pPr algn="l">
              <a:lnSpc>
                <a:spcPts val="5724"/>
              </a:lnSpc>
            </a:pPr>
            <a:endParaRPr lang="en-US" sz="3600">
              <a:solidFill>
                <a:srgbClr val="366994"/>
              </a:solidFill>
              <a:latin typeface="League Spartan"/>
              <a:ea typeface="League Spartan"/>
              <a:cs typeface="League Spartan"/>
              <a:sym typeface="League Spartan"/>
            </a:endParaRPr>
          </a:p>
        </p:txBody>
      </p:sp>
      <p:sp>
        <p:nvSpPr>
          <p:cNvPr id="10" name="TextBox 10"/>
          <p:cNvSpPr txBox="1"/>
          <p:nvPr/>
        </p:nvSpPr>
        <p:spPr>
          <a:xfrm>
            <a:off x="1540272" y="1426043"/>
            <a:ext cx="16269755" cy="6860707"/>
          </a:xfrm>
          <a:prstGeom prst="rect">
            <a:avLst/>
          </a:prstGeom>
        </p:spPr>
        <p:txBody>
          <a:bodyPr lIns="0" tIns="0" rIns="0" bIns="0" rtlCol="0" anchor="t">
            <a:spAutoFit/>
          </a:bodyPr>
          <a:lstStyle/>
          <a:p>
            <a:pPr algn="l">
              <a:lnSpc>
                <a:spcPts val="4193"/>
              </a:lnSpc>
            </a:pPr>
            <a:endParaRPr/>
          </a:p>
          <a:p>
            <a:pPr marL="591059" lvl="1" indent="-295529" algn="l">
              <a:lnSpc>
                <a:spcPts val="4352"/>
              </a:lnSpc>
              <a:buFont typeface="Arial"/>
              <a:buChar char="•"/>
            </a:pPr>
            <a:r>
              <a:rPr lang="en-US" sz="2737">
                <a:solidFill>
                  <a:srgbClr val="2F4F4F"/>
                </a:solidFill>
                <a:latin typeface="League Spartan"/>
                <a:ea typeface="League Spartan"/>
                <a:cs typeface="League Spartan"/>
                <a:sym typeface="League Spartan"/>
              </a:rPr>
              <a:t> we examined the original structure of the dataset, which contained redundant and unstructured data. To improve data integrity, eliminate redundancy, and optimize performance, we performed normalization using SQL.</a:t>
            </a:r>
          </a:p>
          <a:p>
            <a:pPr marL="569469" lvl="1" indent="-284735" algn="l">
              <a:lnSpc>
                <a:spcPts val="4193"/>
              </a:lnSpc>
              <a:buFont typeface="Arial"/>
              <a:buChar char="•"/>
            </a:pPr>
            <a:r>
              <a:rPr lang="en-US" sz="2637">
                <a:solidFill>
                  <a:srgbClr val="2F4F4F"/>
                </a:solidFill>
                <a:latin typeface="League Spartan"/>
                <a:ea typeface="League Spartan"/>
                <a:cs typeface="League Spartan"/>
                <a:sym typeface="League Spartan"/>
              </a:rPr>
              <a:t>Solution Approach:</a:t>
            </a:r>
          </a:p>
          <a:p>
            <a:pPr marL="1138938" lvl="2" indent="-379646" algn="l">
              <a:lnSpc>
                <a:spcPts val="4193"/>
              </a:lnSpc>
              <a:buFont typeface="Arial"/>
              <a:buChar char="⚬"/>
            </a:pPr>
            <a:r>
              <a:rPr lang="en-US" sz="2637">
                <a:solidFill>
                  <a:srgbClr val="2F4F4F"/>
                </a:solidFill>
                <a:latin typeface="League Spartan"/>
                <a:ea typeface="League Spartan"/>
                <a:cs typeface="League Spartan"/>
                <a:sym typeface="League Spartan"/>
              </a:rPr>
              <a:t>Normalization using SQL to reduce redundancy and improve data integrity.</a:t>
            </a:r>
          </a:p>
          <a:p>
            <a:pPr marL="1138938" lvl="2" indent="-379646" algn="l">
              <a:lnSpc>
                <a:spcPts val="4193"/>
              </a:lnSpc>
              <a:buFont typeface="Arial"/>
              <a:buChar char="⚬"/>
            </a:pPr>
            <a:r>
              <a:rPr lang="en-US" sz="2637">
                <a:solidFill>
                  <a:srgbClr val="2F4F4F"/>
                </a:solidFill>
                <a:latin typeface="League Spartan"/>
                <a:ea typeface="League Spartan"/>
                <a:cs typeface="League Spartan"/>
                <a:sym typeface="League Spartan"/>
              </a:rPr>
              <a:t>Applied Star Schema for efficient querying and reporting.</a:t>
            </a:r>
          </a:p>
          <a:p>
            <a:pPr marL="569469" lvl="1" indent="-284735" algn="l">
              <a:lnSpc>
                <a:spcPts val="4193"/>
              </a:lnSpc>
              <a:buFont typeface="Arial"/>
              <a:buChar char="•"/>
            </a:pPr>
            <a:r>
              <a:rPr lang="en-US" sz="2637">
                <a:solidFill>
                  <a:srgbClr val="2F4F4F"/>
                </a:solidFill>
                <a:latin typeface="League Spartan"/>
                <a:ea typeface="League Spartan"/>
                <a:cs typeface="League Spartan"/>
                <a:sym typeface="League Spartan"/>
              </a:rPr>
              <a:t>Why Normalize?</a:t>
            </a:r>
          </a:p>
          <a:p>
            <a:pPr marL="1138938" lvl="2" indent="-379646" algn="l">
              <a:lnSpc>
                <a:spcPts val="4193"/>
              </a:lnSpc>
              <a:buFont typeface="Arial"/>
              <a:buChar char="⚬"/>
            </a:pPr>
            <a:r>
              <a:rPr lang="en-US" sz="2637">
                <a:solidFill>
                  <a:srgbClr val="2F4F4F"/>
                </a:solidFill>
                <a:latin typeface="League Spartan"/>
                <a:ea typeface="League Spartan"/>
                <a:cs typeface="League Spartan"/>
                <a:sym typeface="League Spartan"/>
              </a:rPr>
              <a:t>Ensures each data point is stored only once.</a:t>
            </a:r>
          </a:p>
          <a:p>
            <a:pPr marL="1138938" lvl="2" indent="-379646" algn="l">
              <a:lnSpc>
                <a:spcPts val="4193"/>
              </a:lnSpc>
              <a:buFont typeface="Arial"/>
              <a:buChar char="⚬"/>
            </a:pPr>
            <a:r>
              <a:rPr lang="en-US" sz="2637">
                <a:solidFill>
                  <a:srgbClr val="2F4F4F"/>
                </a:solidFill>
                <a:latin typeface="League Spartan"/>
                <a:ea typeface="League Spartan"/>
                <a:cs typeface="League Spartan"/>
                <a:sym typeface="League Spartan"/>
              </a:rPr>
              <a:t>Minimizes inconsistencies and storage use.</a:t>
            </a:r>
          </a:p>
          <a:p>
            <a:pPr marL="1138938" lvl="2" indent="-379646" algn="l">
              <a:lnSpc>
                <a:spcPts val="4193"/>
              </a:lnSpc>
              <a:buFont typeface="Arial"/>
              <a:buChar char="⚬"/>
            </a:pPr>
            <a:r>
              <a:rPr lang="en-US" sz="2637">
                <a:solidFill>
                  <a:srgbClr val="2F4F4F"/>
                </a:solidFill>
                <a:latin typeface="League Spartan"/>
                <a:ea typeface="League Spartan"/>
                <a:cs typeface="League Spartan"/>
                <a:sym typeface="League Spartan"/>
              </a:rPr>
              <a:t>Makes data easier to manage and update.</a:t>
            </a:r>
          </a:p>
          <a:p>
            <a:pPr marL="569469" lvl="1" indent="-284735" algn="l">
              <a:lnSpc>
                <a:spcPts val="4193"/>
              </a:lnSpc>
              <a:buFont typeface="Arial"/>
              <a:buChar char="•"/>
            </a:pPr>
            <a:r>
              <a:rPr lang="en-US" sz="2637">
                <a:solidFill>
                  <a:srgbClr val="2F4F4F"/>
                </a:solidFill>
                <a:latin typeface="League Spartan"/>
                <a:ea typeface="League Spartan"/>
                <a:cs typeface="League Spartan"/>
                <a:sym typeface="League Spartan"/>
              </a:rPr>
              <a:t>Outcome: Clean, structured, and performance-optimized data model.</a:t>
            </a:r>
          </a:p>
          <a:p>
            <a:pPr algn="l">
              <a:lnSpc>
                <a:spcPts val="4193"/>
              </a:lnSpc>
            </a:pPr>
            <a:endParaRPr lang="en-US" sz="2637">
              <a:solidFill>
                <a:srgbClr val="2F4F4F"/>
              </a:solidFill>
              <a:latin typeface="League Spartan"/>
              <a:ea typeface="League Spartan"/>
              <a:cs typeface="League Spartan"/>
              <a:sym typeface="League Spart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7" name="Freeform 7"/>
          <p:cNvSpPr/>
          <p:nvPr/>
        </p:nvSpPr>
        <p:spPr>
          <a:xfrm>
            <a:off x="892740" y="8537467"/>
            <a:ext cx="2019824" cy="1764908"/>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5"/>
            <a:stretch>
              <a:fillRect t="-2607" b="-2607"/>
            </a:stretch>
          </a:blipFill>
        </p:spPr>
      </p:sp>
      <p:sp>
        <p:nvSpPr>
          <p:cNvPr id="8" name="Freeform 8"/>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6"/>
            <a:stretch>
              <a:fillRect l="-1365" r="-1365"/>
            </a:stretch>
          </a:blipFill>
        </p:spPr>
      </p:sp>
      <p:sp>
        <p:nvSpPr>
          <p:cNvPr id="9" name="TextBox 9"/>
          <p:cNvSpPr txBox="1"/>
          <p:nvPr/>
        </p:nvSpPr>
        <p:spPr>
          <a:xfrm>
            <a:off x="531149" y="993042"/>
            <a:ext cx="17225701" cy="593979"/>
          </a:xfrm>
          <a:prstGeom prst="rect">
            <a:avLst/>
          </a:prstGeom>
        </p:spPr>
        <p:txBody>
          <a:bodyPr lIns="0" tIns="0" rIns="0" bIns="0" rtlCol="0" anchor="t">
            <a:spAutoFit/>
          </a:bodyPr>
          <a:lstStyle/>
          <a:p>
            <a:pPr algn="ctr">
              <a:lnSpc>
                <a:spcPts val="5088"/>
              </a:lnSpc>
            </a:pPr>
            <a:r>
              <a:rPr lang="en-US" sz="3200">
                <a:solidFill>
                  <a:srgbClr val="366994"/>
                </a:solidFill>
                <a:latin typeface="League Spartan"/>
                <a:ea typeface="League Spartan"/>
                <a:cs typeface="League Spartan"/>
                <a:sym typeface="League Spartan"/>
              </a:rPr>
              <a:t>Benefits of Normalization</a:t>
            </a:r>
          </a:p>
        </p:txBody>
      </p:sp>
      <p:sp>
        <p:nvSpPr>
          <p:cNvPr id="10" name="TextBox 10"/>
          <p:cNvSpPr txBox="1"/>
          <p:nvPr/>
        </p:nvSpPr>
        <p:spPr>
          <a:xfrm>
            <a:off x="1902652" y="1828535"/>
            <a:ext cx="16946287" cy="3761255"/>
          </a:xfrm>
          <a:prstGeom prst="rect">
            <a:avLst/>
          </a:prstGeom>
        </p:spPr>
        <p:txBody>
          <a:bodyPr lIns="0" tIns="0" rIns="0" bIns="0" rtlCol="0" anchor="t">
            <a:spAutoFit/>
          </a:bodyPr>
          <a:lstStyle/>
          <a:p>
            <a:pPr marL="685349" lvl="1" indent="-342675" algn="l">
              <a:lnSpc>
                <a:spcPts val="5047"/>
              </a:lnSpc>
              <a:buAutoNum type="arabicPeriod"/>
            </a:pPr>
            <a:r>
              <a:rPr lang="en-US" sz="3174">
                <a:solidFill>
                  <a:srgbClr val="2F4F4F"/>
                </a:solidFill>
                <a:latin typeface="League Spartan"/>
                <a:ea typeface="League Spartan"/>
                <a:cs typeface="League Spartan"/>
                <a:sym typeface="League Spartan"/>
              </a:rPr>
              <a:t>No Redundancy – Data stored only once.</a:t>
            </a:r>
          </a:p>
          <a:p>
            <a:pPr marL="685349" lvl="1" indent="-342675" algn="l">
              <a:lnSpc>
                <a:spcPts val="5047"/>
              </a:lnSpc>
              <a:buAutoNum type="arabicPeriod"/>
            </a:pPr>
            <a:r>
              <a:rPr lang="en-US" sz="3174">
                <a:solidFill>
                  <a:srgbClr val="2F4F4F"/>
                </a:solidFill>
                <a:latin typeface="League Spartan"/>
                <a:ea typeface="League Spartan"/>
                <a:cs typeface="League Spartan"/>
                <a:sym typeface="League Spartan"/>
              </a:rPr>
              <a:t>Improved Consistency – Changes apply in one place.</a:t>
            </a:r>
          </a:p>
          <a:p>
            <a:pPr marL="685349" lvl="1" indent="-342675" algn="l">
              <a:lnSpc>
                <a:spcPts val="5047"/>
              </a:lnSpc>
              <a:buAutoNum type="arabicPeriod"/>
            </a:pPr>
            <a:r>
              <a:rPr lang="en-US" sz="3174">
                <a:solidFill>
                  <a:srgbClr val="2F4F4F"/>
                </a:solidFill>
                <a:latin typeface="League Spartan"/>
                <a:ea typeface="League Spartan"/>
                <a:cs typeface="League Spartan"/>
                <a:sym typeface="League Spartan"/>
              </a:rPr>
              <a:t>Easier Maintenance – Smaller, focused tables.</a:t>
            </a:r>
          </a:p>
          <a:p>
            <a:pPr marL="685349" lvl="1" indent="-342675" algn="l">
              <a:lnSpc>
                <a:spcPts val="5047"/>
              </a:lnSpc>
              <a:buAutoNum type="arabicPeriod"/>
            </a:pPr>
            <a:r>
              <a:rPr lang="en-US" sz="3174">
                <a:solidFill>
                  <a:srgbClr val="2F4F4F"/>
                </a:solidFill>
                <a:latin typeface="League Spartan"/>
                <a:ea typeface="League Spartan"/>
                <a:cs typeface="League Spartan"/>
                <a:sym typeface="League Spartan"/>
              </a:rPr>
              <a:t>Faster Queries – Optimized data processing.</a:t>
            </a:r>
          </a:p>
          <a:p>
            <a:pPr algn="l">
              <a:lnSpc>
                <a:spcPts val="5047"/>
              </a:lnSpc>
            </a:pPr>
            <a:endParaRPr lang="en-US" sz="3174">
              <a:solidFill>
                <a:srgbClr val="2F4F4F"/>
              </a:solidFill>
              <a:latin typeface="League Spartan"/>
              <a:ea typeface="League Spartan"/>
              <a:cs typeface="League Spartan"/>
              <a:sym typeface="League Spartan"/>
            </a:endParaRPr>
          </a:p>
          <a:p>
            <a:pPr algn="l">
              <a:lnSpc>
                <a:spcPts val="5047"/>
              </a:lnSpc>
            </a:pPr>
            <a:endParaRPr lang="en-US" sz="3174">
              <a:solidFill>
                <a:srgbClr val="2F4F4F"/>
              </a:solidFill>
              <a:latin typeface="League Spartan"/>
              <a:ea typeface="League Spartan"/>
              <a:cs typeface="League Spartan"/>
              <a:sym typeface="League Spartan"/>
            </a:endParaRPr>
          </a:p>
        </p:txBody>
      </p:sp>
      <p:sp>
        <p:nvSpPr>
          <p:cNvPr id="11" name="TextBox 11"/>
          <p:cNvSpPr txBox="1"/>
          <p:nvPr/>
        </p:nvSpPr>
        <p:spPr>
          <a:xfrm>
            <a:off x="531149" y="5051852"/>
            <a:ext cx="17225701" cy="593979"/>
          </a:xfrm>
          <a:prstGeom prst="rect">
            <a:avLst/>
          </a:prstGeom>
        </p:spPr>
        <p:txBody>
          <a:bodyPr lIns="0" tIns="0" rIns="0" bIns="0" rtlCol="0" anchor="t">
            <a:spAutoFit/>
          </a:bodyPr>
          <a:lstStyle/>
          <a:p>
            <a:pPr algn="ctr">
              <a:lnSpc>
                <a:spcPts val="5088"/>
              </a:lnSpc>
            </a:pPr>
            <a:r>
              <a:rPr lang="en-US" sz="3200">
                <a:solidFill>
                  <a:srgbClr val="366994"/>
                </a:solidFill>
                <a:latin typeface="League Spartan"/>
                <a:ea typeface="League Spartan"/>
                <a:cs typeface="League Spartan"/>
                <a:sym typeface="League Spartan"/>
              </a:rPr>
              <a:t>Advantages of Star Schema Design</a:t>
            </a:r>
          </a:p>
        </p:txBody>
      </p:sp>
      <p:sp>
        <p:nvSpPr>
          <p:cNvPr id="12" name="TextBox 12"/>
          <p:cNvSpPr txBox="1"/>
          <p:nvPr/>
        </p:nvSpPr>
        <p:spPr>
          <a:xfrm>
            <a:off x="1902652" y="5831303"/>
            <a:ext cx="16946287" cy="2493194"/>
          </a:xfrm>
          <a:prstGeom prst="rect">
            <a:avLst/>
          </a:prstGeom>
        </p:spPr>
        <p:txBody>
          <a:bodyPr lIns="0" tIns="0" rIns="0" bIns="0" rtlCol="0" anchor="t">
            <a:spAutoFit/>
          </a:bodyPr>
          <a:lstStyle/>
          <a:p>
            <a:pPr marL="685349" lvl="1" indent="-342675" algn="l">
              <a:lnSpc>
                <a:spcPts val="5047"/>
              </a:lnSpc>
              <a:buAutoNum type="arabicPeriod"/>
            </a:pPr>
            <a:r>
              <a:rPr lang="en-US" sz="3174">
                <a:solidFill>
                  <a:srgbClr val="2F4F4F"/>
                </a:solidFill>
                <a:latin typeface="League Spartan"/>
                <a:ea typeface="League Spartan"/>
                <a:cs typeface="League Spartan"/>
                <a:sym typeface="League Spartan"/>
              </a:rPr>
              <a:t>User-Friendly Structure – Simple and easy to navigate.</a:t>
            </a:r>
          </a:p>
          <a:p>
            <a:pPr marL="685349" lvl="1" indent="-342675" algn="l">
              <a:lnSpc>
                <a:spcPts val="5047"/>
              </a:lnSpc>
              <a:buAutoNum type="arabicPeriod"/>
            </a:pPr>
            <a:r>
              <a:rPr lang="en-US" sz="3174">
                <a:solidFill>
                  <a:srgbClr val="2F4F4F"/>
                </a:solidFill>
                <a:latin typeface="League Spartan"/>
                <a:ea typeface="League Spartan"/>
                <a:cs typeface="League Spartan"/>
                <a:sym typeface="League Spartan"/>
              </a:rPr>
              <a:t>Improved Performance – Fewer joins, faster queries.</a:t>
            </a:r>
          </a:p>
          <a:p>
            <a:pPr marL="685349" lvl="1" indent="-342675" algn="l">
              <a:lnSpc>
                <a:spcPts val="5047"/>
              </a:lnSpc>
              <a:buAutoNum type="arabicPeriod"/>
            </a:pPr>
            <a:r>
              <a:rPr lang="en-US" sz="3174">
                <a:solidFill>
                  <a:srgbClr val="2F4F4F"/>
                </a:solidFill>
                <a:latin typeface="League Spartan"/>
                <a:ea typeface="League Spartan"/>
                <a:cs typeface="League Spartan"/>
                <a:sym typeface="League Spartan"/>
              </a:rPr>
              <a:t>OLAP &amp; BI-Ready – Compatible with Power BI, Tableau.</a:t>
            </a:r>
          </a:p>
          <a:p>
            <a:pPr marL="685349" lvl="1" indent="-342675" algn="l">
              <a:lnSpc>
                <a:spcPts val="5047"/>
              </a:lnSpc>
              <a:buAutoNum type="arabicPeriod"/>
            </a:pPr>
            <a:r>
              <a:rPr lang="en-US" sz="3174">
                <a:solidFill>
                  <a:srgbClr val="2F4F4F"/>
                </a:solidFill>
                <a:latin typeface="League Spartan"/>
                <a:ea typeface="League Spartan"/>
                <a:cs typeface="League Spartan"/>
                <a:sym typeface="League Spartan"/>
              </a:rPr>
              <a:t>Better Data Aggregation – Designed for quick insights.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92740" y="8537467"/>
            <a:ext cx="2019824" cy="1764908"/>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4"/>
            <a:stretch>
              <a:fillRect t="-2607" b="-2607"/>
            </a:stretch>
          </a:blipFill>
        </p:spPr>
      </p:sp>
      <p:sp>
        <p:nvSpPr>
          <p:cNvPr id="4" name="Freeform 4"/>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5"/>
            <a:stretch>
              <a:fillRect l="-1365" r="-1365"/>
            </a:stretch>
          </a:blipFill>
        </p:spPr>
      </p:sp>
      <p:grpSp>
        <p:nvGrpSpPr>
          <p:cNvPr id="5" name="Group 5"/>
          <p:cNvGrpSpPr/>
          <p:nvPr/>
        </p:nvGrpSpPr>
        <p:grpSpPr>
          <a:xfrm>
            <a:off x="-1187038" y="-61650"/>
            <a:ext cx="3086100" cy="10620241"/>
            <a:chOff x="0" y="0"/>
            <a:chExt cx="812800" cy="2797100"/>
          </a:xfrm>
        </p:grpSpPr>
        <p:sp>
          <p:nvSpPr>
            <p:cNvPr id="6" name="Freeform 6"/>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7" name="TextBox 7"/>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8" name="Freeform 8"/>
          <p:cNvSpPr/>
          <p:nvPr/>
        </p:nvSpPr>
        <p:spPr>
          <a:xfrm>
            <a:off x="15757248" y="9273676"/>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6"/>
            <a:stretch>
              <a:fillRect r="-265"/>
            </a:stretch>
          </a:blipFill>
        </p:spPr>
      </p:sp>
      <p:grpSp>
        <p:nvGrpSpPr>
          <p:cNvPr id="9" name="Group 9"/>
          <p:cNvGrpSpPr/>
          <p:nvPr/>
        </p:nvGrpSpPr>
        <p:grpSpPr>
          <a:xfrm>
            <a:off x="15759551" y="0"/>
            <a:ext cx="4425373" cy="10620241"/>
            <a:chOff x="0" y="0"/>
            <a:chExt cx="1165530" cy="2797100"/>
          </a:xfrm>
        </p:grpSpPr>
        <p:sp>
          <p:nvSpPr>
            <p:cNvPr id="10" name="Freeform 10"/>
            <p:cNvSpPr/>
            <p:nvPr/>
          </p:nvSpPr>
          <p:spPr>
            <a:xfrm>
              <a:off x="0" y="0"/>
              <a:ext cx="1165530" cy="2797101"/>
            </a:xfrm>
            <a:custGeom>
              <a:avLst/>
              <a:gdLst/>
              <a:ahLst/>
              <a:cxnLst/>
              <a:rect l="l" t="t" r="r" b="b"/>
              <a:pathLst>
                <a:path w="1165530" h="2797101">
                  <a:moveTo>
                    <a:pt x="0" y="0"/>
                  </a:moveTo>
                  <a:lnTo>
                    <a:pt x="1165530" y="0"/>
                  </a:lnTo>
                  <a:lnTo>
                    <a:pt x="1165530" y="2797101"/>
                  </a:lnTo>
                  <a:lnTo>
                    <a:pt x="0" y="2797101"/>
                  </a:lnTo>
                  <a:close/>
                </a:path>
              </a:pathLst>
            </a:custGeom>
            <a:solidFill>
              <a:srgbClr val="2F4F4F"/>
            </a:solidFill>
          </p:spPr>
        </p:sp>
        <p:sp>
          <p:nvSpPr>
            <p:cNvPr id="11" name="TextBox 11"/>
            <p:cNvSpPr txBox="1"/>
            <p:nvPr/>
          </p:nvSpPr>
          <p:spPr>
            <a:xfrm>
              <a:off x="0" y="9525"/>
              <a:ext cx="1165530" cy="2787575"/>
            </a:xfrm>
            <a:prstGeom prst="rect">
              <a:avLst/>
            </a:prstGeom>
          </p:spPr>
          <p:txBody>
            <a:bodyPr lIns="50800" tIns="50800" rIns="50800" bIns="50800" rtlCol="0" anchor="ctr"/>
            <a:lstStyle/>
            <a:p>
              <a:pPr algn="ctr">
                <a:lnSpc>
                  <a:spcPts val="2624"/>
                </a:lnSpc>
              </a:pPr>
              <a:endParaRPr/>
            </a:p>
          </p:txBody>
        </p:sp>
      </p:grpSp>
      <p:sp>
        <p:nvSpPr>
          <p:cNvPr id="12" name="Freeform 12"/>
          <p:cNvSpPr/>
          <p:nvPr/>
        </p:nvSpPr>
        <p:spPr>
          <a:xfrm>
            <a:off x="1899062" y="0"/>
            <a:ext cx="13874338" cy="10364026"/>
          </a:xfrm>
          <a:custGeom>
            <a:avLst/>
            <a:gdLst/>
            <a:ahLst/>
            <a:cxnLst/>
            <a:rect l="l" t="t" r="r" b="b"/>
            <a:pathLst>
              <a:path w="13708090" h="10364026">
                <a:moveTo>
                  <a:pt x="0" y="0"/>
                </a:moveTo>
                <a:lnTo>
                  <a:pt x="13708089" y="0"/>
                </a:lnTo>
                <a:lnTo>
                  <a:pt x="13708089" y="10364026"/>
                </a:lnTo>
                <a:lnTo>
                  <a:pt x="0" y="10364026"/>
                </a:lnTo>
                <a:lnTo>
                  <a:pt x="0" y="0"/>
                </a:lnTo>
                <a:close/>
              </a:path>
            </a:pathLst>
          </a:custGeom>
          <a:blipFill>
            <a:blip r:embed="rId7"/>
            <a:stretch>
              <a:fillRect l="-537" t="-1158" b="-49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grpSp>
        <p:nvGrpSpPr>
          <p:cNvPr id="2" name="Group 2"/>
          <p:cNvGrpSpPr/>
          <p:nvPr/>
        </p:nvGrpSpPr>
        <p:grpSpPr>
          <a:xfrm>
            <a:off x="-2226205" y="-166620"/>
            <a:ext cx="3086100" cy="10620241"/>
            <a:chOff x="0" y="0"/>
            <a:chExt cx="812800" cy="2797100"/>
          </a:xfrm>
        </p:grpSpPr>
        <p:sp>
          <p:nvSpPr>
            <p:cNvPr id="3" name="Freeform 3"/>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4" name="TextBox 4"/>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5" name="Freeform 5"/>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2"/>
            <a:stretch>
              <a:fillRect r="-265"/>
            </a:stretch>
          </a:blipFill>
        </p:spPr>
      </p:sp>
      <p:sp>
        <p:nvSpPr>
          <p:cNvPr id="6" name="Freeform 6"/>
          <p:cNvSpPr/>
          <p:nvPr/>
        </p:nvSpPr>
        <p:spPr>
          <a:xfrm>
            <a:off x="859895" y="8879071"/>
            <a:ext cx="1557925" cy="1361305"/>
          </a:xfrm>
          <a:custGeom>
            <a:avLst/>
            <a:gdLst/>
            <a:ahLst/>
            <a:cxnLst/>
            <a:rect l="l" t="t" r="r" b="b"/>
            <a:pathLst>
              <a:path w="1557925" h="1361305">
                <a:moveTo>
                  <a:pt x="0" y="0"/>
                </a:moveTo>
                <a:lnTo>
                  <a:pt x="1557925" y="0"/>
                </a:lnTo>
                <a:lnTo>
                  <a:pt x="1557925" y="1361305"/>
                </a:lnTo>
                <a:lnTo>
                  <a:pt x="0" y="1361305"/>
                </a:lnTo>
                <a:lnTo>
                  <a:pt x="0" y="0"/>
                </a:lnTo>
                <a:close/>
              </a:path>
            </a:pathLst>
          </a:custGeom>
          <a:blipFill>
            <a:blip r:embed="rId3"/>
            <a:stretch>
              <a:fillRect t="-2607" b="-2607"/>
            </a:stretch>
          </a:blipFill>
        </p:spPr>
      </p:sp>
      <p:sp>
        <p:nvSpPr>
          <p:cNvPr id="7" name="Freeform 7"/>
          <p:cNvSpPr/>
          <p:nvPr/>
        </p:nvSpPr>
        <p:spPr>
          <a:xfrm>
            <a:off x="859895" y="-166620"/>
            <a:ext cx="4227151" cy="2183500"/>
          </a:xfrm>
          <a:custGeom>
            <a:avLst/>
            <a:gdLst/>
            <a:ahLst/>
            <a:cxnLst/>
            <a:rect l="l" t="t" r="r" b="b"/>
            <a:pathLst>
              <a:path w="4227151" h="2183500">
                <a:moveTo>
                  <a:pt x="0" y="0"/>
                </a:moveTo>
                <a:lnTo>
                  <a:pt x="4227151" y="0"/>
                </a:lnTo>
                <a:lnTo>
                  <a:pt x="4227151" y="2183500"/>
                </a:lnTo>
                <a:lnTo>
                  <a:pt x="0" y="2183500"/>
                </a:lnTo>
                <a:lnTo>
                  <a:pt x="0" y="0"/>
                </a:lnTo>
                <a:close/>
              </a:path>
            </a:pathLst>
          </a:custGeom>
          <a:blipFill>
            <a:blip r:embed="rId4"/>
            <a:stretch>
              <a:fillRect l="-1365" r="-1365"/>
            </a:stretch>
          </a:blipFill>
        </p:spPr>
      </p:sp>
      <p:sp>
        <p:nvSpPr>
          <p:cNvPr id="9" name="TextBox 9"/>
          <p:cNvSpPr txBox="1"/>
          <p:nvPr/>
        </p:nvSpPr>
        <p:spPr>
          <a:xfrm>
            <a:off x="1638857" y="3116207"/>
            <a:ext cx="11885714" cy="5763629"/>
          </a:xfrm>
          <a:prstGeom prst="rect">
            <a:avLst/>
          </a:prstGeom>
        </p:spPr>
        <p:txBody>
          <a:bodyPr wrap="square" lIns="0" tIns="0" rIns="0" bIns="0" rtlCol="0" anchor="t">
            <a:spAutoFit/>
          </a:bodyPr>
          <a:lstStyle/>
          <a:p>
            <a:pPr algn="l"/>
            <a:r>
              <a:rPr lang="en-US" sz="4800" b="1" dirty="0">
                <a:solidFill>
                  <a:srgbClr val="2F4F4F"/>
                </a:solidFill>
                <a:latin typeface="Poppins Bold"/>
                <a:ea typeface="Poppins Bold"/>
                <a:cs typeface="Poppins Bold"/>
                <a:sym typeface="Poppins Bold"/>
              </a:rPr>
              <a:t>-Ali Tarek</a:t>
            </a:r>
          </a:p>
          <a:p>
            <a:pPr algn="l"/>
            <a:r>
              <a:rPr lang="en-US" sz="4800" b="1" dirty="0">
                <a:solidFill>
                  <a:srgbClr val="2F4F4F"/>
                </a:solidFill>
                <a:latin typeface="Poppins Bold"/>
                <a:ea typeface="Poppins Bold"/>
                <a:cs typeface="Poppins Bold"/>
                <a:sym typeface="Poppins Bold"/>
              </a:rPr>
              <a:t>-Ahmed Saber</a:t>
            </a:r>
          </a:p>
          <a:p>
            <a:pPr algn="l"/>
            <a:r>
              <a:rPr lang="en-US" sz="4800" b="1" dirty="0">
                <a:solidFill>
                  <a:srgbClr val="2F4F4F"/>
                </a:solidFill>
                <a:latin typeface="Poppins Bold"/>
                <a:ea typeface="Poppins Bold"/>
                <a:cs typeface="Poppins Bold"/>
                <a:sym typeface="Poppins Bold"/>
              </a:rPr>
              <a:t>-Ibrahim Wael </a:t>
            </a:r>
          </a:p>
          <a:p>
            <a:pPr algn="l"/>
            <a:r>
              <a:rPr lang="en-US" sz="4800" b="1" dirty="0">
                <a:solidFill>
                  <a:srgbClr val="2F4F4F"/>
                </a:solidFill>
                <a:latin typeface="Poppins Bold"/>
                <a:ea typeface="Poppins Bold"/>
                <a:cs typeface="Poppins Bold"/>
                <a:sym typeface="Poppins Bold"/>
              </a:rPr>
              <a:t>-Habiba Walid  </a:t>
            </a:r>
          </a:p>
          <a:p>
            <a:pPr algn="l"/>
            <a:r>
              <a:rPr lang="en-US" sz="4800" b="1" dirty="0">
                <a:solidFill>
                  <a:srgbClr val="2F4F4F"/>
                </a:solidFill>
                <a:latin typeface="Poppins Bold"/>
                <a:ea typeface="Poppins Bold"/>
                <a:cs typeface="Poppins Bold"/>
                <a:sym typeface="Poppins Bold"/>
              </a:rPr>
              <a:t> </a:t>
            </a:r>
          </a:p>
          <a:p>
            <a:pPr algn="l">
              <a:lnSpc>
                <a:spcPts val="4992"/>
              </a:lnSpc>
            </a:pPr>
            <a:endParaRPr lang="en-US" sz="4800" b="1" dirty="0">
              <a:solidFill>
                <a:srgbClr val="2F4F4F"/>
              </a:solidFill>
              <a:latin typeface="Poppins Bold"/>
              <a:ea typeface="Poppins Bold"/>
              <a:cs typeface="Poppins Bold"/>
              <a:sym typeface="Poppins Bold"/>
            </a:endParaRPr>
          </a:p>
          <a:p>
            <a:pPr algn="l">
              <a:lnSpc>
                <a:spcPts val="4992"/>
              </a:lnSpc>
            </a:pPr>
            <a:r>
              <a:rPr lang="en-US" sz="4800" b="1" dirty="0">
                <a:solidFill>
                  <a:srgbClr val="2F4F4F"/>
                </a:solidFill>
                <a:latin typeface="Poppins Bold"/>
                <a:ea typeface="Poppins Bold"/>
                <a:cs typeface="Poppins Bold"/>
                <a:sym typeface="Poppins Bold"/>
              </a:rPr>
              <a:t> Supervised by Eng. </a:t>
            </a:r>
            <a:r>
              <a:rPr lang="en-US" sz="4800" b="1" dirty="0" err="1">
                <a:solidFill>
                  <a:srgbClr val="2F4F4F"/>
                </a:solidFill>
                <a:latin typeface="Poppins Bold"/>
                <a:ea typeface="Poppins Bold"/>
                <a:cs typeface="Poppins Bold"/>
                <a:sym typeface="Poppins Bold"/>
              </a:rPr>
              <a:t>Zyad</a:t>
            </a:r>
            <a:r>
              <a:rPr lang="en-US" sz="4800" b="1" dirty="0">
                <a:solidFill>
                  <a:srgbClr val="2F4F4F"/>
                </a:solidFill>
                <a:latin typeface="Poppins Bold"/>
                <a:ea typeface="Poppins Bold"/>
                <a:cs typeface="Poppins Bold"/>
                <a:sym typeface="Poppins Bold"/>
              </a:rPr>
              <a:t> Ayman</a:t>
            </a:r>
          </a:p>
          <a:p>
            <a:pPr algn="l">
              <a:lnSpc>
                <a:spcPts val="6447"/>
              </a:lnSpc>
            </a:pPr>
            <a:endParaRPr lang="en-US" sz="4800" b="1" dirty="0">
              <a:solidFill>
                <a:srgbClr val="2F4F4F"/>
              </a:solidFill>
              <a:latin typeface="Poppins Bold"/>
              <a:ea typeface="Poppins Bold"/>
              <a:cs typeface="Poppins Bold"/>
              <a:sym typeface="Poppins Bold"/>
            </a:endParaRPr>
          </a:p>
        </p:txBody>
      </p:sp>
      <p:sp>
        <p:nvSpPr>
          <p:cNvPr id="10" name="TextBox 10"/>
          <p:cNvSpPr txBox="1"/>
          <p:nvPr/>
        </p:nvSpPr>
        <p:spPr>
          <a:xfrm>
            <a:off x="1028700" y="1795748"/>
            <a:ext cx="15428649" cy="1077474"/>
          </a:xfrm>
          <a:prstGeom prst="rect">
            <a:avLst/>
          </a:prstGeom>
        </p:spPr>
        <p:txBody>
          <a:bodyPr lIns="0" tIns="0" rIns="0" bIns="0" rtlCol="0" anchor="t">
            <a:spAutoFit/>
          </a:bodyPr>
          <a:lstStyle/>
          <a:p>
            <a:pPr algn="ctr">
              <a:lnSpc>
                <a:spcPts val="8959"/>
              </a:lnSpc>
              <a:spcBef>
                <a:spcPct val="0"/>
              </a:spcBef>
            </a:pPr>
            <a:r>
              <a:rPr lang="en-US" sz="6399" dirty="0">
                <a:solidFill>
                  <a:srgbClr val="2F4F4F"/>
                </a:solidFill>
                <a:latin typeface="Open Sans Extra Bold"/>
                <a:ea typeface="Open Sans Extra Bold"/>
                <a:cs typeface="Open Sans Extra Bold"/>
                <a:sym typeface="Open Sans Extra Bold"/>
              </a:rPr>
              <a:t> </a:t>
            </a:r>
          </a:p>
        </p:txBody>
      </p:sp>
      <p:sp>
        <p:nvSpPr>
          <p:cNvPr id="19" name="TextBox 18">
            <a:extLst>
              <a:ext uri="{FF2B5EF4-FFF2-40B4-BE49-F238E27FC236}">
                <a16:creationId xmlns:a16="http://schemas.microsoft.com/office/drawing/2014/main" id="{A445F0B3-6B28-2AE2-6BA5-4D6B4DEB0975}"/>
              </a:ext>
            </a:extLst>
          </p:cNvPr>
          <p:cNvSpPr txBox="1"/>
          <p:nvPr/>
        </p:nvSpPr>
        <p:spPr>
          <a:xfrm>
            <a:off x="5486400" y="1577890"/>
            <a:ext cx="8614408" cy="923330"/>
          </a:xfrm>
          <a:prstGeom prst="rect">
            <a:avLst/>
          </a:prstGeom>
          <a:noFill/>
        </p:spPr>
        <p:txBody>
          <a:bodyPr wrap="square" rtlCol="0">
            <a:spAutoFit/>
          </a:bodyPr>
          <a:lstStyle/>
          <a:p>
            <a:pPr algn="ctr"/>
            <a:r>
              <a:rPr lang="en-US" sz="5400" b="1" i="1" dirty="0">
                <a:solidFill>
                  <a:srgbClr val="2F4F4F"/>
                </a:solidFill>
                <a:latin typeface="Poppins Bold"/>
                <a:cs typeface="Poppins Bold"/>
                <a:sym typeface="Poppins Bold"/>
              </a:rPr>
              <a:t>Our Team</a:t>
            </a:r>
            <a:endParaRPr lang="en-US" sz="5400" b="1" i="1" dirty="0">
              <a:solidFill>
                <a:srgbClr val="2F4F4F"/>
              </a:solidFill>
            </a:endParaRPr>
          </a:p>
        </p:txBody>
      </p:sp>
      <p:pic>
        <p:nvPicPr>
          <p:cNvPr id="34" name="Picture 33" descr="A group of people standing on puzzle pieces&#10;&#10;Description automatically generated">
            <a:extLst>
              <a:ext uri="{FF2B5EF4-FFF2-40B4-BE49-F238E27FC236}">
                <a16:creationId xmlns:a16="http://schemas.microsoft.com/office/drawing/2014/main" id="{4159EA97-4424-94ED-C52D-950FD4A5773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698" l="9978" r="89910">
                        <a14:foregroundMark x1="37220" y1="16512" x2="37220" y2="16512"/>
                        <a14:foregroundMark x1="37220" y1="16512" x2="36211" y2="16512"/>
                        <a14:foregroundMark x1="36211" y1="16512" x2="36211" y2="16512"/>
                        <a14:foregroundMark x1="51906" y1="10465" x2="51906" y2="10465"/>
                        <a14:foregroundMark x1="62108" y1="74884" x2="62108" y2="74884"/>
                        <a14:foregroundMark x1="53251" y1="86279" x2="53251" y2="86279"/>
                        <a14:foregroundMark x1="45852" y1="90698" x2="45852" y2="90698"/>
                        <a14:foregroundMark x1="63677" y1="75349" x2="63677" y2="75349"/>
                        <a14:foregroundMark x1="66816" y1="42093" x2="66816" y2="42093"/>
                      </a14:backgroundRemoval>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0439400" y="3127321"/>
            <a:ext cx="8497486" cy="4273177"/>
          </a:xfrm>
          <a:prstGeom prst="rect">
            <a:avLst/>
          </a:prstGeom>
        </p:spPr>
      </p:pic>
    </p:spTree>
    <p:extLst>
      <p:ext uri="{BB962C8B-B14F-4D97-AF65-F5344CB8AC3E}">
        <p14:creationId xmlns:p14="http://schemas.microsoft.com/office/powerpoint/2010/main" val="2937953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grpSp>
        <p:nvGrpSpPr>
          <p:cNvPr id="2" name="Group 2"/>
          <p:cNvGrpSpPr/>
          <p:nvPr/>
        </p:nvGrpSpPr>
        <p:grpSpPr>
          <a:xfrm>
            <a:off x="11877610" y="1241075"/>
            <a:ext cx="5587239" cy="1649864"/>
            <a:chOff x="0" y="0"/>
            <a:chExt cx="2065940" cy="610055"/>
          </a:xfrm>
        </p:grpSpPr>
        <p:sp>
          <p:nvSpPr>
            <p:cNvPr id="3" name="Freeform 3"/>
            <p:cNvSpPr/>
            <p:nvPr/>
          </p:nvSpPr>
          <p:spPr>
            <a:xfrm>
              <a:off x="0" y="0"/>
              <a:ext cx="2065940" cy="610055"/>
            </a:xfrm>
            <a:custGeom>
              <a:avLst/>
              <a:gdLst/>
              <a:ahLst/>
              <a:cxnLst/>
              <a:rect l="l" t="t" r="r" b="b"/>
              <a:pathLst>
                <a:path w="2065940" h="610055">
                  <a:moveTo>
                    <a:pt x="0" y="0"/>
                  </a:moveTo>
                  <a:lnTo>
                    <a:pt x="2065940" y="0"/>
                  </a:lnTo>
                  <a:lnTo>
                    <a:pt x="2065940" y="610055"/>
                  </a:lnTo>
                  <a:lnTo>
                    <a:pt x="0" y="610055"/>
                  </a:lnTo>
                  <a:close/>
                </a:path>
              </a:pathLst>
            </a:custGeom>
            <a:solidFill>
              <a:srgbClr val="2F4F4F"/>
            </a:solidFill>
            <a:ln cap="sq">
              <a:noFill/>
              <a:prstDash val="solid"/>
              <a:miter/>
            </a:ln>
          </p:spPr>
        </p:sp>
        <p:sp>
          <p:nvSpPr>
            <p:cNvPr id="4" name="TextBox 4"/>
            <p:cNvSpPr txBox="1"/>
            <p:nvPr/>
          </p:nvSpPr>
          <p:spPr>
            <a:xfrm>
              <a:off x="0" y="-76200"/>
              <a:ext cx="2065940" cy="686255"/>
            </a:xfrm>
            <a:prstGeom prst="rect">
              <a:avLst/>
            </a:prstGeom>
          </p:spPr>
          <p:txBody>
            <a:bodyPr lIns="50800" tIns="50800" rIns="50800" bIns="50800" rtlCol="0" anchor="ctr"/>
            <a:lstStyle/>
            <a:p>
              <a:pPr marL="0" lvl="0" indent="0" algn="ctr">
                <a:lnSpc>
                  <a:spcPts val="5599"/>
                </a:lnSpc>
                <a:spcBef>
                  <a:spcPct val="0"/>
                </a:spcBef>
              </a:pPr>
              <a:r>
                <a:rPr lang="en-US" sz="3999">
                  <a:solidFill>
                    <a:srgbClr val="EFEFEF"/>
                  </a:solidFill>
                  <a:latin typeface="Open Sans Extra Bold"/>
                  <a:ea typeface="Open Sans Extra Bold"/>
                  <a:cs typeface="Open Sans Extra Bold"/>
                  <a:sym typeface="Open Sans Extra Bold"/>
                </a:rPr>
                <a:t>Family</a:t>
              </a:r>
            </a:p>
          </p:txBody>
        </p:sp>
      </p:grpSp>
      <p:grpSp>
        <p:nvGrpSpPr>
          <p:cNvPr id="5" name="Group 5"/>
          <p:cNvGrpSpPr/>
          <p:nvPr/>
        </p:nvGrpSpPr>
        <p:grpSpPr>
          <a:xfrm>
            <a:off x="11877610" y="4541025"/>
            <a:ext cx="5587239" cy="1649864"/>
            <a:chOff x="0" y="0"/>
            <a:chExt cx="2065940" cy="610055"/>
          </a:xfrm>
        </p:grpSpPr>
        <p:sp>
          <p:nvSpPr>
            <p:cNvPr id="6" name="Freeform 6"/>
            <p:cNvSpPr/>
            <p:nvPr/>
          </p:nvSpPr>
          <p:spPr>
            <a:xfrm>
              <a:off x="0" y="0"/>
              <a:ext cx="2065940" cy="610055"/>
            </a:xfrm>
            <a:custGeom>
              <a:avLst/>
              <a:gdLst/>
              <a:ahLst/>
              <a:cxnLst/>
              <a:rect l="l" t="t" r="r" b="b"/>
              <a:pathLst>
                <a:path w="2065940" h="610055">
                  <a:moveTo>
                    <a:pt x="0" y="0"/>
                  </a:moveTo>
                  <a:lnTo>
                    <a:pt x="2065940" y="0"/>
                  </a:lnTo>
                  <a:lnTo>
                    <a:pt x="2065940" y="610055"/>
                  </a:lnTo>
                  <a:lnTo>
                    <a:pt x="0" y="610055"/>
                  </a:lnTo>
                  <a:close/>
                </a:path>
              </a:pathLst>
            </a:custGeom>
            <a:solidFill>
              <a:srgbClr val="2F4F4F"/>
            </a:solidFill>
            <a:ln cap="sq">
              <a:noFill/>
              <a:prstDash val="solid"/>
              <a:miter/>
            </a:ln>
          </p:spPr>
        </p:sp>
        <p:sp>
          <p:nvSpPr>
            <p:cNvPr id="7" name="TextBox 7"/>
            <p:cNvSpPr txBox="1"/>
            <p:nvPr/>
          </p:nvSpPr>
          <p:spPr>
            <a:xfrm>
              <a:off x="0" y="-76200"/>
              <a:ext cx="2065940" cy="686255"/>
            </a:xfrm>
            <a:prstGeom prst="rect">
              <a:avLst/>
            </a:prstGeom>
          </p:spPr>
          <p:txBody>
            <a:bodyPr lIns="50800" tIns="50800" rIns="50800" bIns="50800" rtlCol="0" anchor="ctr"/>
            <a:lstStyle/>
            <a:p>
              <a:pPr marL="0" lvl="0" indent="0" algn="ctr">
                <a:lnSpc>
                  <a:spcPts val="5599"/>
                </a:lnSpc>
                <a:spcBef>
                  <a:spcPct val="0"/>
                </a:spcBef>
              </a:pPr>
              <a:r>
                <a:rPr lang="en-US" sz="3999">
                  <a:solidFill>
                    <a:srgbClr val="EFEFEF"/>
                  </a:solidFill>
                  <a:latin typeface="Open Sans Extra Bold"/>
                  <a:ea typeface="Open Sans Extra Bold"/>
                  <a:cs typeface="Open Sans Extra Bold"/>
                  <a:sym typeface="Open Sans Extra Bold"/>
                </a:rPr>
                <a:t>Employment details</a:t>
              </a:r>
            </a:p>
          </p:txBody>
        </p:sp>
      </p:grpSp>
      <p:grpSp>
        <p:nvGrpSpPr>
          <p:cNvPr id="8" name="Group 8"/>
          <p:cNvGrpSpPr/>
          <p:nvPr/>
        </p:nvGrpSpPr>
        <p:grpSpPr>
          <a:xfrm>
            <a:off x="1408853" y="7371197"/>
            <a:ext cx="5587239" cy="1653272"/>
            <a:chOff x="0" y="0"/>
            <a:chExt cx="2065940" cy="611315"/>
          </a:xfrm>
        </p:grpSpPr>
        <p:sp>
          <p:nvSpPr>
            <p:cNvPr id="9" name="Freeform 9"/>
            <p:cNvSpPr/>
            <p:nvPr/>
          </p:nvSpPr>
          <p:spPr>
            <a:xfrm>
              <a:off x="0" y="0"/>
              <a:ext cx="2065940" cy="611315"/>
            </a:xfrm>
            <a:custGeom>
              <a:avLst/>
              <a:gdLst/>
              <a:ahLst/>
              <a:cxnLst/>
              <a:rect l="l" t="t" r="r" b="b"/>
              <a:pathLst>
                <a:path w="2065940" h="611315">
                  <a:moveTo>
                    <a:pt x="0" y="0"/>
                  </a:moveTo>
                  <a:lnTo>
                    <a:pt x="2065940" y="0"/>
                  </a:lnTo>
                  <a:lnTo>
                    <a:pt x="2065940" y="611315"/>
                  </a:lnTo>
                  <a:lnTo>
                    <a:pt x="0" y="611315"/>
                  </a:lnTo>
                  <a:close/>
                </a:path>
              </a:pathLst>
            </a:custGeom>
            <a:solidFill>
              <a:srgbClr val="2F4F4F"/>
            </a:solidFill>
            <a:ln cap="sq">
              <a:noFill/>
              <a:prstDash val="solid"/>
              <a:miter/>
            </a:ln>
          </p:spPr>
        </p:sp>
        <p:sp>
          <p:nvSpPr>
            <p:cNvPr id="10" name="TextBox 10"/>
            <p:cNvSpPr txBox="1"/>
            <p:nvPr/>
          </p:nvSpPr>
          <p:spPr>
            <a:xfrm>
              <a:off x="0" y="-76200"/>
              <a:ext cx="2065940" cy="687515"/>
            </a:xfrm>
            <a:prstGeom prst="rect">
              <a:avLst/>
            </a:prstGeom>
          </p:spPr>
          <p:txBody>
            <a:bodyPr lIns="50800" tIns="50800" rIns="50800" bIns="50800" rtlCol="0" anchor="ctr"/>
            <a:lstStyle/>
            <a:p>
              <a:pPr marL="0" lvl="0" indent="0" algn="ctr">
                <a:lnSpc>
                  <a:spcPts val="5599"/>
                </a:lnSpc>
                <a:spcBef>
                  <a:spcPct val="0"/>
                </a:spcBef>
              </a:pPr>
              <a:r>
                <a:rPr lang="en-US" sz="3999">
                  <a:solidFill>
                    <a:srgbClr val="EFEFEF"/>
                  </a:solidFill>
                  <a:latin typeface="Open Sans Extra Bold"/>
                  <a:ea typeface="Open Sans Extra Bold"/>
                  <a:cs typeface="Open Sans Extra Bold"/>
                  <a:sym typeface="Open Sans Extra Bold"/>
                </a:rPr>
                <a:t>Addresses</a:t>
              </a:r>
            </a:p>
          </p:txBody>
        </p:sp>
      </p:grpSp>
      <p:sp>
        <p:nvSpPr>
          <p:cNvPr id="11" name="Freeform 11"/>
          <p:cNvSpPr/>
          <p:nvPr/>
        </p:nvSpPr>
        <p:spPr>
          <a:xfrm rot="-7900054">
            <a:off x="7245553" y="2604881"/>
            <a:ext cx="1012981" cy="454921"/>
          </a:xfrm>
          <a:custGeom>
            <a:avLst/>
            <a:gdLst/>
            <a:ahLst/>
            <a:cxnLst/>
            <a:rect l="l" t="t" r="r" b="b"/>
            <a:pathLst>
              <a:path w="1012981" h="454921">
                <a:moveTo>
                  <a:pt x="0" y="0"/>
                </a:moveTo>
                <a:lnTo>
                  <a:pt x="1012981" y="0"/>
                </a:lnTo>
                <a:lnTo>
                  <a:pt x="1012981" y="454920"/>
                </a:lnTo>
                <a:lnTo>
                  <a:pt x="0" y="454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2700000">
            <a:off x="10017119" y="2615472"/>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3209977">
            <a:off x="10051981" y="7429633"/>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7866361">
            <a:off x="7243302" y="7440894"/>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6996092" y="4943064"/>
            <a:ext cx="4297511" cy="1055335"/>
          </a:xfrm>
          <a:prstGeom prst="rect">
            <a:avLst/>
          </a:prstGeom>
        </p:spPr>
        <p:txBody>
          <a:bodyPr lIns="0" tIns="0" rIns="0" bIns="0" rtlCol="0" anchor="t">
            <a:spAutoFit/>
          </a:bodyPr>
          <a:lstStyle/>
          <a:p>
            <a:pPr marL="0" lvl="1" indent="0" algn="ctr">
              <a:lnSpc>
                <a:spcPts val="7808"/>
              </a:lnSpc>
              <a:spcBef>
                <a:spcPct val="0"/>
              </a:spcBef>
            </a:pPr>
            <a:r>
              <a:rPr lang="en-US" sz="8306" b="1" spc="-407">
                <a:solidFill>
                  <a:srgbClr val="2F4F4F"/>
                </a:solidFill>
                <a:latin typeface="TT Hoves Bold"/>
                <a:ea typeface="TT Hoves Bold"/>
                <a:cs typeface="TT Hoves Bold"/>
                <a:sym typeface="TT Hoves Bold"/>
              </a:rPr>
              <a:t>Tables</a:t>
            </a:r>
          </a:p>
        </p:txBody>
      </p:sp>
      <p:grpSp>
        <p:nvGrpSpPr>
          <p:cNvPr id="16" name="Group 16"/>
          <p:cNvGrpSpPr/>
          <p:nvPr/>
        </p:nvGrpSpPr>
        <p:grpSpPr>
          <a:xfrm>
            <a:off x="1408853" y="1241075"/>
            <a:ext cx="5587239" cy="1653272"/>
            <a:chOff x="0" y="0"/>
            <a:chExt cx="2065940" cy="611315"/>
          </a:xfrm>
        </p:grpSpPr>
        <p:sp>
          <p:nvSpPr>
            <p:cNvPr id="17" name="Freeform 17"/>
            <p:cNvSpPr/>
            <p:nvPr/>
          </p:nvSpPr>
          <p:spPr>
            <a:xfrm>
              <a:off x="0" y="0"/>
              <a:ext cx="2065940" cy="611315"/>
            </a:xfrm>
            <a:custGeom>
              <a:avLst/>
              <a:gdLst/>
              <a:ahLst/>
              <a:cxnLst/>
              <a:rect l="l" t="t" r="r" b="b"/>
              <a:pathLst>
                <a:path w="2065940" h="611315">
                  <a:moveTo>
                    <a:pt x="0" y="0"/>
                  </a:moveTo>
                  <a:lnTo>
                    <a:pt x="2065940" y="0"/>
                  </a:lnTo>
                  <a:lnTo>
                    <a:pt x="2065940" y="611315"/>
                  </a:lnTo>
                  <a:lnTo>
                    <a:pt x="0" y="611315"/>
                  </a:lnTo>
                  <a:close/>
                </a:path>
              </a:pathLst>
            </a:custGeom>
            <a:solidFill>
              <a:srgbClr val="2F4F4F"/>
            </a:solidFill>
            <a:ln cap="sq">
              <a:noFill/>
              <a:prstDash val="solid"/>
              <a:miter/>
            </a:ln>
          </p:spPr>
        </p:sp>
        <p:sp>
          <p:nvSpPr>
            <p:cNvPr id="18" name="TextBox 18"/>
            <p:cNvSpPr txBox="1"/>
            <p:nvPr/>
          </p:nvSpPr>
          <p:spPr>
            <a:xfrm>
              <a:off x="0" y="-76200"/>
              <a:ext cx="2065940" cy="687515"/>
            </a:xfrm>
            <a:prstGeom prst="rect">
              <a:avLst/>
            </a:prstGeom>
          </p:spPr>
          <p:txBody>
            <a:bodyPr lIns="50800" tIns="50800" rIns="50800" bIns="50800" rtlCol="0" anchor="ctr"/>
            <a:lstStyle/>
            <a:p>
              <a:pPr marL="0" lvl="0" indent="0" algn="ctr">
                <a:lnSpc>
                  <a:spcPts val="5599"/>
                </a:lnSpc>
                <a:spcBef>
                  <a:spcPct val="0"/>
                </a:spcBef>
              </a:pPr>
              <a:r>
                <a:rPr lang="en-US" sz="3999">
                  <a:solidFill>
                    <a:srgbClr val="EFEFEF"/>
                  </a:solidFill>
                  <a:latin typeface="Open Sans Extra Bold"/>
                  <a:ea typeface="Open Sans Extra Bold"/>
                  <a:cs typeface="Open Sans Extra Bold"/>
                  <a:sym typeface="Open Sans Extra Bold"/>
                </a:rPr>
                <a:t>Employees</a:t>
              </a:r>
            </a:p>
          </p:txBody>
        </p:sp>
      </p:grpSp>
      <p:grpSp>
        <p:nvGrpSpPr>
          <p:cNvPr id="19" name="Group 19"/>
          <p:cNvGrpSpPr/>
          <p:nvPr/>
        </p:nvGrpSpPr>
        <p:grpSpPr>
          <a:xfrm>
            <a:off x="1408853" y="4541025"/>
            <a:ext cx="5587239" cy="1649864"/>
            <a:chOff x="0" y="0"/>
            <a:chExt cx="2065940" cy="610055"/>
          </a:xfrm>
        </p:grpSpPr>
        <p:sp>
          <p:nvSpPr>
            <p:cNvPr id="20" name="Freeform 20"/>
            <p:cNvSpPr/>
            <p:nvPr/>
          </p:nvSpPr>
          <p:spPr>
            <a:xfrm>
              <a:off x="0" y="0"/>
              <a:ext cx="2065940" cy="610055"/>
            </a:xfrm>
            <a:custGeom>
              <a:avLst/>
              <a:gdLst/>
              <a:ahLst/>
              <a:cxnLst/>
              <a:rect l="l" t="t" r="r" b="b"/>
              <a:pathLst>
                <a:path w="2065940" h="610055">
                  <a:moveTo>
                    <a:pt x="0" y="0"/>
                  </a:moveTo>
                  <a:lnTo>
                    <a:pt x="2065940" y="0"/>
                  </a:lnTo>
                  <a:lnTo>
                    <a:pt x="2065940" y="610055"/>
                  </a:lnTo>
                  <a:lnTo>
                    <a:pt x="0" y="610055"/>
                  </a:lnTo>
                  <a:close/>
                </a:path>
              </a:pathLst>
            </a:custGeom>
            <a:solidFill>
              <a:srgbClr val="2F4F4F"/>
            </a:solidFill>
            <a:ln cap="sq">
              <a:noFill/>
              <a:prstDash val="solid"/>
              <a:miter/>
            </a:ln>
          </p:spPr>
        </p:sp>
        <p:sp>
          <p:nvSpPr>
            <p:cNvPr id="21" name="TextBox 21"/>
            <p:cNvSpPr txBox="1"/>
            <p:nvPr/>
          </p:nvSpPr>
          <p:spPr>
            <a:xfrm>
              <a:off x="0" y="-76200"/>
              <a:ext cx="2065940" cy="686255"/>
            </a:xfrm>
            <a:prstGeom prst="rect">
              <a:avLst/>
            </a:prstGeom>
          </p:spPr>
          <p:txBody>
            <a:bodyPr lIns="50800" tIns="50800" rIns="50800" bIns="50800" rtlCol="0" anchor="ctr"/>
            <a:lstStyle/>
            <a:p>
              <a:pPr marL="0" lvl="0" indent="0" algn="ctr">
                <a:lnSpc>
                  <a:spcPts val="5599"/>
                </a:lnSpc>
                <a:spcBef>
                  <a:spcPct val="0"/>
                </a:spcBef>
              </a:pPr>
              <a:r>
                <a:rPr lang="en-US" sz="3999">
                  <a:solidFill>
                    <a:srgbClr val="EFEFEF"/>
                  </a:solidFill>
                  <a:latin typeface="Open Sans Extra Bold"/>
                  <a:ea typeface="Open Sans Extra Bold"/>
                  <a:cs typeface="Open Sans Extra Bold"/>
                  <a:sym typeface="Open Sans Extra Bold"/>
                </a:rPr>
                <a:t>Contacts </a:t>
              </a:r>
            </a:p>
          </p:txBody>
        </p:sp>
      </p:grpSp>
      <p:grpSp>
        <p:nvGrpSpPr>
          <p:cNvPr id="22" name="Group 22"/>
          <p:cNvGrpSpPr/>
          <p:nvPr/>
        </p:nvGrpSpPr>
        <p:grpSpPr>
          <a:xfrm>
            <a:off x="11877610" y="7374605"/>
            <a:ext cx="5587239" cy="1649864"/>
            <a:chOff x="0" y="0"/>
            <a:chExt cx="2065940" cy="610055"/>
          </a:xfrm>
        </p:grpSpPr>
        <p:sp>
          <p:nvSpPr>
            <p:cNvPr id="23" name="Freeform 23"/>
            <p:cNvSpPr/>
            <p:nvPr/>
          </p:nvSpPr>
          <p:spPr>
            <a:xfrm>
              <a:off x="0" y="0"/>
              <a:ext cx="2065940" cy="610055"/>
            </a:xfrm>
            <a:custGeom>
              <a:avLst/>
              <a:gdLst/>
              <a:ahLst/>
              <a:cxnLst/>
              <a:rect l="l" t="t" r="r" b="b"/>
              <a:pathLst>
                <a:path w="2065940" h="610055">
                  <a:moveTo>
                    <a:pt x="0" y="0"/>
                  </a:moveTo>
                  <a:lnTo>
                    <a:pt x="2065940" y="0"/>
                  </a:lnTo>
                  <a:lnTo>
                    <a:pt x="2065940" y="610055"/>
                  </a:lnTo>
                  <a:lnTo>
                    <a:pt x="0" y="610055"/>
                  </a:lnTo>
                  <a:close/>
                </a:path>
              </a:pathLst>
            </a:custGeom>
            <a:solidFill>
              <a:srgbClr val="2F4F4F"/>
            </a:solidFill>
            <a:ln cap="sq">
              <a:noFill/>
              <a:prstDash val="solid"/>
              <a:miter/>
            </a:ln>
          </p:spPr>
        </p:sp>
        <p:sp>
          <p:nvSpPr>
            <p:cNvPr id="24" name="TextBox 24"/>
            <p:cNvSpPr txBox="1"/>
            <p:nvPr/>
          </p:nvSpPr>
          <p:spPr>
            <a:xfrm>
              <a:off x="0" y="-76200"/>
              <a:ext cx="2065940" cy="686255"/>
            </a:xfrm>
            <a:prstGeom prst="rect">
              <a:avLst/>
            </a:prstGeom>
          </p:spPr>
          <p:txBody>
            <a:bodyPr lIns="50800" tIns="50800" rIns="50800" bIns="50800" rtlCol="0" anchor="ctr"/>
            <a:lstStyle/>
            <a:p>
              <a:pPr marL="0" lvl="0" indent="0" algn="ctr">
                <a:lnSpc>
                  <a:spcPts val="5599"/>
                </a:lnSpc>
                <a:spcBef>
                  <a:spcPct val="0"/>
                </a:spcBef>
              </a:pPr>
              <a:r>
                <a:rPr lang="en-US" sz="3999">
                  <a:solidFill>
                    <a:srgbClr val="EFEFEF"/>
                  </a:solidFill>
                  <a:latin typeface="Open Sans Extra Bold"/>
                  <a:ea typeface="Open Sans Extra Bold"/>
                  <a:cs typeface="Open Sans Extra Bold"/>
                  <a:sym typeface="Open Sans Extra Bold"/>
                </a:rPr>
                <a:t>Salaries</a:t>
              </a:r>
            </a:p>
          </p:txBody>
        </p:sp>
      </p:grpSp>
      <p:sp>
        <p:nvSpPr>
          <p:cNvPr id="25" name="TextBox 25"/>
          <p:cNvSpPr txBox="1"/>
          <p:nvPr/>
        </p:nvSpPr>
        <p:spPr>
          <a:xfrm>
            <a:off x="8254178" y="3405659"/>
            <a:ext cx="1601327" cy="1532519"/>
          </a:xfrm>
          <a:prstGeom prst="rect">
            <a:avLst/>
          </a:prstGeom>
        </p:spPr>
        <p:txBody>
          <a:bodyPr lIns="0" tIns="0" rIns="0" bIns="0" rtlCol="0" anchor="t">
            <a:spAutoFit/>
          </a:bodyPr>
          <a:lstStyle/>
          <a:p>
            <a:pPr algn="ctr">
              <a:lnSpc>
                <a:spcPts val="11648"/>
              </a:lnSpc>
              <a:spcBef>
                <a:spcPct val="0"/>
              </a:spcBef>
            </a:pPr>
            <a:r>
              <a:rPr lang="en-US" sz="11200" b="1">
                <a:solidFill>
                  <a:srgbClr val="2F4F4F"/>
                </a:solidFill>
                <a:latin typeface="TT Hoves Bold"/>
                <a:ea typeface="TT Hoves Bold"/>
                <a:cs typeface="TT Hoves Bold"/>
                <a:sym typeface="TT Hoves Bold"/>
              </a:rPr>
              <a:t>6</a:t>
            </a:r>
          </a:p>
        </p:txBody>
      </p:sp>
      <p:sp>
        <p:nvSpPr>
          <p:cNvPr id="26" name="TextBox 26"/>
          <p:cNvSpPr txBox="1"/>
          <p:nvPr/>
        </p:nvSpPr>
        <p:spPr>
          <a:xfrm>
            <a:off x="7749792" y="6306114"/>
            <a:ext cx="3047407" cy="455959"/>
          </a:xfrm>
          <a:prstGeom prst="rect">
            <a:avLst/>
          </a:prstGeom>
        </p:spPr>
        <p:txBody>
          <a:bodyPr wrap="square" lIns="0" tIns="0" rIns="0" bIns="0" rtlCol="0" anchor="t">
            <a:spAutoFit/>
          </a:bodyPr>
          <a:lstStyle/>
          <a:p>
            <a:pPr algn="ctr">
              <a:lnSpc>
                <a:spcPts val="3456"/>
              </a:lnSpc>
              <a:spcBef>
                <a:spcPct val="0"/>
              </a:spcBef>
            </a:pPr>
            <a:r>
              <a:rPr lang="en-US" sz="3323" dirty="0">
                <a:solidFill>
                  <a:srgbClr val="569C9E"/>
                </a:solidFill>
                <a:latin typeface="Poppins"/>
                <a:ea typeface="Poppins"/>
                <a:cs typeface="Poppins"/>
                <a:sym typeface="Poppins"/>
              </a:rPr>
              <a:t>500k rows</a:t>
            </a:r>
          </a:p>
        </p:txBody>
      </p:sp>
      <p:sp>
        <p:nvSpPr>
          <p:cNvPr id="27" name="Freeform 27"/>
          <p:cNvSpPr/>
          <p:nvPr/>
        </p:nvSpPr>
        <p:spPr>
          <a:xfrm>
            <a:off x="15852226" y="9258300"/>
            <a:ext cx="2530752" cy="1028700"/>
          </a:xfrm>
          <a:custGeom>
            <a:avLst/>
            <a:gdLst/>
            <a:ahLst/>
            <a:cxnLst/>
            <a:rect l="l" t="t" r="r" b="b"/>
            <a:pathLst>
              <a:path w="2530752" h="1028700">
                <a:moveTo>
                  <a:pt x="0" y="0"/>
                </a:moveTo>
                <a:lnTo>
                  <a:pt x="2530751" y="0"/>
                </a:lnTo>
                <a:lnTo>
                  <a:pt x="2530751" y="1028700"/>
                </a:lnTo>
                <a:lnTo>
                  <a:pt x="0" y="1028700"/>
                </a:lnTo>
                <a:lnTo>
                  <a:pt x="0" y="0"/>
                </a:lnTo>
                <a:close/>
              </a:path>
            </a:pathLst>
          </a:custGeom>
          <a:blipFill>
            <a:blip r:embed="rId4"/>
            <a:stretch>
              <a:fillRect r="-265"/>
            </a:stretch>
          </a:blipFill>
        </p:spPr>
      </p:sp>
      <p:sp>
        <p:nvSpPr>
          <p:cNvPr id="28" name="Freeform 28"/>
          <p:cNvSpPr/>
          <p:nvPr/>
        </p:nvSpPr>
        <p:spPr>
          <a:xfrm>
            <a:off x="-44347" y="8877300"/>
            <a:ext cx="1873147" cy="1409700"/>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5"/>
            <a:stretch>
              <a:fillRect t="-2607" b="-2607"/>
            </a:stretch>
          </a:blipFill>
        </p:spPr>
      </p:sp>
      <p:sp>
        <p:nvSpPr>
          <p:cNvPr id="29" name="Freeform 29"/>
          <p:cNvSpPr/>
          <p:nvPr/>
        </p:nvSpPr>
        <p:spPr>
          <a:xfrm>
            <a:off x="97548" y="-113432"/>
            <a:ext cx="3179052" cy="1148428"/>
          </a:xfrm>
          <a:custGeom>
            <a:avLst/>
            <a:gdLst/>
            <a:ahLst/>
            <a:cxnLst/>
            <a:rect l="l" t="t" r="r" b="b"/>
            <a:pathLst>
              <a:path w="2852870" h="1473626">
                <a:moveTo>
                  <a:pt x="0" y="0"/>
                </a:moveTo>
                <a:lnTo>
                  <a:pt x="2852871" y="0"/>
                </a:lnTo>
                <a:lnTo>
                  <a:pt x="2852871" y="1473627"/>
                </a:lnTo>
                <a:lnTo>
                  <a:pt x="0" y="1473627"/>
                </a:lnTo>
                <a:lnTo>
                  <a:pt x="0" y="0"/>
                </a:lnTo>
                <a:close/>
              </a:path>
            </a:pathLst>
          </a:custGeom>
          <a:blipFill>
            <a:blip r:embed="rId6"/>
            <a:stretch>
              <a:fillRect l="-1365" r="-1365"/>
            </a:stretch>
          </a:blipFill>
        </p:spPr>
      </p:sp>
      <p:sp>
        <p:nvSpPr>
          <p:cNvPr id="30" name="TextBox 30"/>
          <p:cNvSpPr txBox="1"/>
          <p:nvPr/>
        </p:nvSpPr>
        <p:spPr>
          <a:xfrm>
            <a:off x="7749792" y="6766507"/>
            <a:ext cx="3355151" cy="455959"/>
          </a:xfrm>
          <a:prstGeom prst="rect">
            <a:avLst/>
          </a:prstGeom>
        </p:spPr>
        <p:txBody>
          <a:bodyPr wrap="square" lIns="0" tIns="0" rIns="0" bIns="0" rtlCol="0" anchor="t">
            <a:spAutoFit/>
          </a:bodyPr>
          <a:lstStyle/>
          <a:p>
            <a:pPr algn="ctr">
              <a:lnSpc>
                <a:spcPts val="3456"/>
              </a:lnSpc>
              <a:spcBef>
                <a:spcPct val="0"/>
              </a:spcBef>
            </a:pPr>
            <a:r>
              <a:rPr lang="en-US" sz="3323" dirty="0">
                <a:solidFill>
                  <a:srgbClr val="569C9E"/>
                </a:solidFill>
                <a:latin typeface="Poppins"/>
                <a:ea typeface="Poppins"/>
                <a:cs typeface="Poppins"/>
                <a:sym typeface="Poppins"/>
              </a:rPr>
              <a:t>38 columns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7" name="Freeform 7"/>
          <p:cNvSpPr/>
          <p:nvPr/>
        </p:nvSpPr>
        <p:spPr>
          <a:xfrm>
            <a:off x="892740" y="8537467"/>
            <a:ext cx="2019824" cy="1764908"/>
          </a:xfrm>
          <a:custGeom>
            <a:avLst/>
            <a:gdLst/>
            <a:ahLst/>
            <a:cxnLst/>
            <a:rect l="l" t="t" r="r" b="b"/>
            <a:pathLst>
              <a:path w="2019824" h="1764908">
                <a:moveTo>
                  <a:pt x="0" y="0"/>
                </a:moveTo>
                <a:lnTo>
                  <a:pt x="2019824" y="0"/>
                </a:lnTo>
                <a:lnTo>
                  <a:pt x="2019824" y="1764909"/>
                </a:lnTo>
                <a:lnTo>
                  <a:pt x="0" y="1764909"/>
                </a:lnTo>
                <a:lnTo>
                  <a:pt x="0" y="0"/>
                </a:lnTo>
                <a:close/>
              </a:path>
            </a:pathLst>
          </a:custGeom>
          <a:blipFill>
            <a:blip r:embed="rId5"/>
            <a:stretch>
              <a:fillRect t="-2607" b="-2607"/>
            </a:stretch>
          </a:blipFill>
        </p:spPr>
      </p:sp>
      <p:sp>
        <p:nvSpPr>
          <p:cNvPr id="8" name="Freeform 8"/>
          <p:cNvSpPr/>
          <p:nvPr/>
        </p:nvSpPr>
        <p:spPr>
          <a:xfrm>
            <a:off x="937795" y="-6165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6"/>
            <a:stretch>
              <a:fillRect l="-1365" r="-1365"/>
            </a:stretch>
          </a:blipFill>
        </p:spPr>
      </p:sp>
      <p:sp>
        <p:nvSpPr>
          <p:cNvPr id="9" name="TextBox 9"/>
          <p:cNvSpPr txBox="1"/>
          <p:nvPr/>
        </p:nvSpPr>
        <p:spPr>
          <a:xfrm>
            <a:off x="1062299" y="914400"/>
            <a:ext cx="17225701" cy="593979"/>
          </a:xfrm>
          <a:prstGeom prst="rect">
            <a:avLst/>
          </a:prstGeom>
        </p:spPr>
        <p:txBody>
          <a:bodyPr lIns="0" tIns="0" rIns="0" bIns="0" rtlCol="0" anchor="t">
            <a:spAutoFit/>
          </a:bodyPr>
          <a:lstStyle/>
          <a:p>
            <a:pPr algn="ctr">
              <a:lnSpc>
                <a:spcPts val="5088"/>
              </a:lnSpc>
            </a:pPr>
            <a:r>
              <a:rPr lang="en-US" sz="3200">
                <a:solidFill>
                  <a:srgbClr val="366994"/>
                </a:solidFill>
                <a:latin typeface="League Spartan"/>
                <a:ea typeface="League Spartan"/>
                <a:cs typeface="League Spartan"/>
                <a:sym typeface="League Spartan"/>
              </a:rPr>
              <a:t>How the Data Module Works</a:t>
            </a:r>
          </a:p>
        </p:txBody>
      </p:sp>
      <p:sp>
        <p:nvSpPr>
          <p:cNvPr id="10" name="TextBox 10"/>
          <p:cNvSpPr txBox="1"/>
          <p:nvPr/>
        </p:nvSpPr>
        <p:spPr>
          <a:xfrm>
            <a:off x="1341713" y="1884576"/>
            <a:ext cx="16946287" cy="8199467"/>
          </a:xfrm>
          <a:prstGeom prst="rect">
            <a:avLst/>
          </a:prstGeom>
        </p:spPr>
        <p:txBody>
          <a:bodyPr lIns="0" tIns="0" rIns="0" bIns="0" rtlCol="0" anchor="t">
            <a:spAutoFit/>
          </a:bodyPr>
          <a:lstStyle/>
          <a:p>
            <a:pPr marL="685349" lvl="1" indent="-342675" algn="l">
              <a:lnSpc>
                <a:spcPts val="5047"/>
              </a:lnSpc>
              <a:buFont typeface="Arial"/>
              <a:buChar char="•"/>
            </a:pPr>
            <a:r>
              <a:rPr lang="en-US" sz="3174">
                <a:solidFill>
                  <a:srgbClr val="2F4F4F"/>
                </a:solidFill>
                <a:latin typeface="League Spartan"/>
                <a:ea typeface="League Spartan"/>
                <a:cs typeface="League Spartan"/>
                <a:sym typeface="League Spartan"/>
              </a:rPr>
              <a:t>Central Table: Employees – stores key personal data (name, age, gender, job title).</a:t>
            </a:r>
          </a:p>
          <a:p>
            <a:pPr marL="685349" lvl="1" indent="-342675" algn="l">
              <a:lnSpc>
                <a:spcPts val="5047"/>
              </a:lnSpc>
              <a:buFont typeface="Arial"/>
              <a:buChar char="•"/>
            </a:pPr>
            <a:r>
              <a:rPr lang="en-US" sz="3174">
                <a:solidFill>
                  <a:srgbClr val="2F4F4F"/>
                </a:solidFill>
                <a:latin typeface="League Spartan"/>
                <a:ea typeface="League Spartan"/>
                <a:cs typeface="League Spartan"/>
                <a:sym typeface="League Spartan"/>
              </a:rPr>
              <a:t>Related Tables (linked via Emp_ID):</a:t>
            </a:r>
          </a:p>
          <a:p>
            <a:pPr marL="1370699" lvl="2" indent="-456900" algn="l">
              <a:lnSpc>
                <a:spcPts val="5047"/>
              </a:lnSpc>
              <a:buFont typeface="Arial"/>
              <a:buChar char="⚬"/>
            </a:pPr>
            <a:r>
              <a:rPr lang="en-US" sz="3174">
                <a:solidFill>
                  <a:srgbClr val="2F4F4F"/>
                </a:solidFill>
                <a:latin typeface="League Spartan"/>
                <a:ea typeface="League Spartan"/>
                <a:cs typeface="League Spartan"/>
                <a:sym typeface="League Spartan"/>
              </a:rPr>
              <a:t>Salaries – salary details.</a:t>
            </a:r>
          </a:p>
          <a:p>
            <a:pPr marL="1370699" lvl="2" indent="-456900" algn="l">
              <a:lnSpc>
                <a:spcPts val="5047"/>
              </a:lnSpc>
              <a:buFont typeface="Arial"/>
              <a:buChar char="⚬"/>
            </a:pPr>
            <a:r>
              <a:rPr lang="en-US" sz="3174">
                <a:solidFill>
                  <a:srgbClr val="2F4F4F"/>
                </a:solidFill>
                <a:latin typeface="League Spartan"/>
                <a:ea typeface="League Spartan"/>
                <a:cs typeface="League Spartan"/>
                <a:sym typeface="League Spartan"/>
              </a:rPr>
              <a:t>Contacts – phone numbers &amp; emails.</a:t>
            </a:r>
          </a:p>
          <a:p>
            <a:pPr marL="1370699" lvl="2" indent="-456900" algn="l">
              <a:lnSpc>
                <a:spcPts val="5047"/>
              </a:lnSpc>
              <a:buFont typeface="Arial"/>
              <a:buChar char="⚬"/>
            </a:pPr>
            <a:r>
              <a:rPr lang="en-US" sz="3174">
                <a:solidFill>
                  <a:srgbClr val="2F4F4F"/>
                </a:solidFill>
                <a:latin typeface="League Spartan"/>
                <a:ea typeface="League Spartan"/>
                <a:cs typeface="League Spartan"/>
                <a:sym typeface="League Spartan"/>
              </a:rPr>
              <a:t>Addresses – current and past addresses.</a:t>
            </a:r>
          </a:p>
          <a:p>
            <a:pPr marL="1370699" lvl="2" indent="-456900" algn="l">
              <a:lnSpc>
                <a:spcPts val="5047"/>
              </a:lnSpc>
              <a:buFont typeface="Arial"/>
              <a:buChar char="⚬"/>
            </a:pPr>
            <a:r>
              <a:rPr lang="en-US" sz="3174">
                <a:solidFill>
                  <a:srgbClr val="2F4F4F"/>
                </a:solidFill>
                <a:latin typeface="League Spartan"/>
                <a:ea typeface="League Spartan"/>
                <a:cs typeface="League Spartan"/>
                <a:sym typeface="League Spartan"/>
              </a:rPr>
              <a:t>Employment Details – joining date, employment type.</a:t>
            </a:r>
          </a:p>
          <a:p>
            <a:pPr marL="1370699" lvl="2" indent="-456900" algn="l">
              <a:lnSpc>
                <a:spcPts val="5047"/>
              </a:lnSpc>
              <a:buFont typeface="Arial"/>
              <a:buChar char="⚬"/>
            </a:pPr>
            <a:r>
              <a:rPr lang="en-US" sz="3174">
                <a:solidFill>
                  <a:srgbClr val="2F4F4F"/>
                </a:solidFill>
                <a:latin typeface="League Spartan"/>
                <a:ea typeface="League Spartan"/>
                <a:cs typeface="League Spartan"/>
                <a:sym typeface="League Spartan"/>
              </a:rPr>
              <a:t>Family – family member information.</a:t>
            </a:r>
          </a:p>
          <a:p>
            <a:pPr marL="685349" lvl="1" indent="-342675" algn="l">
              <a:lnSpc>
                <a:spcPts val="5047"/>
              </a:lnSpc>
              <a:buFont typeface="Arial"/>
              <a:buChar char="•"/>
            </a:pPr>
            <a:r>
              <a:rPr lang="en-US" sz="3174">
                <a:solidFill>
                  <a:srgbClr val="2F4F4F"/>
                </a:solidFill>
                <a:latin typeface="League Spartan"/>
                <a:ea typeface="League Spartan"/>
                <a:cs typeface="League Spartan"/>
                <a:sym typeface="League Spartan"/>
              </a:rPr>
              <a:t>Design Feature: All tables connected via foreign key (Emp_ID) to avoid duplication.</a:t>
            </a:r>
          </a:p>
          <a:p>
            <a:pPr algn="l">
              <a:lnSpc>
                <a:spcPts val="5047"/>
              </a:lnSpc>
            </a:pPr>
            <a:endParaRPr lang="en-US" sz="3174">
              <a:solidFill>
                <a:srgbClr val="2F4F4F"/>
              </a:solidFill>
              <a:latin typeface="League Spartan"/>
              <a:ea typeface="League Spartan"/>
              <a:cs typeface="League Spartan"/>
              <a:sym typeface="League Spartan"/>
            </a:endParaRPr>
          </a:p>
          <a:p>
            <a:pPr marL="685349" lvl="1" indent="-342675" algn="l">
              <a:lnSpc>
                <a:spcPts val="5047"/>
              </a:lnSpc>
              <a:buFont typeface="Arial"/>
              <a:buChar char="•"/>
            </a:pPr>
            <a:endParaRPr lang="en-US" sz="3174">
              <a:solidFill>
                <a:srgbClr val="2F4F4F"/>
              </a:solidFill>
              <a:latin typeface="League Spartan"/>
              <a:ea typeface="League Spartan"/>
              <a:cs typeface="League Spartan"/>
              <a:sym typeface="League Spartan"/>
            </a:endParaRPr>
          </a:p>
          <a:p>
            <a:pPr algn="l">
              <a:lnSpc>
                <a:spcPts val="5047"/>
              </a:lnSpc>
            </a:pPr>
            <a:endParaRPr lang="en-US" sz="3174">
              <a:solidFill>
                <a:srgbClr val="2F4F4F"/>
              </a:solidFill>
              <a:latin typeface="League Spartan"/>
              <a:ea typeface="League Spartan"/>
              <a:cs typeface="League Spartan"/>
              <a:sym typeface="League Spart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EFF8F9"/>
        </a:solidFill>
        <a:effectLst/>
      </p:bgPr>
    </p:bg>
    <p:spTree>
      <p:nvGrpSpPr>
        <p:cNvPr id="1" name=""/>
        <p:cNvGrpSpPr/>
        <p:nvPr/>
      </p:nvGrpSpPr>
      <p:grpSpPr>
        <a:xfrm>
          <a:off x="0" y="0"/>
          <a:ext cx="0" cy="0"/>
          <a:chOff x="0" y="0"/>
          <a:chExt cx="0" cy="0"/>
        </a:xfrm>
      </p:grpSpPr>
      <p:sp>
        <p:nvSpPr>
          <p:cNvPr id="3" name="Freeform 3"/>
          <p:cNvSpPr/>
          <p:nvPr/>
        </p:nvSpPr>
        <p:spPr>
          <a:xfrm>
            <a:off x="15858279"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2"/>
            <a:stretch>
              <a:fillRect r="-265"/>
            </a:stretch>
          </a:blipFill>
        </p:spPr>
      </p:sp>
      <p:sp>
        <p:nvSpPr>
          <p:cNvPr id="4" name="Freeform 4"/>
          <p:cNvSpPr/>
          <p:nvPr/>
        </p:nvSpPr>
        <p:spPr>
          <a:xfrm>
            <a:off x="45410" y="9258300"/>
            <a:ext cx="2019824" cy="1028700"/>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3"/>
            <a:stretch>
              <a:fillRect t="-2607" b="-2607"/>
            </a:stretch>
          </a:blipFill>
        </p:spPr>
      </p:sp>
      <p:sp>
        <p:nvSpPr>
          <p:cNvPr id="5" name="Freeform 5"/>
          <p:cNvSpPr/>
          <p:nvPr/>
        </p:nvSpPr>
        <p:spPr>
          <a:xfrm>
            <a:off x="0" y="0"/>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4"/>
            <a:stretch>
              <a:fillRect l="-1365" r="-1365"/>
            </a:stretch>
          </a:blipFill>
        </p:spPr>
      </p:sp>
      <p:sp>
        <p:nvSpPr>
          <p:cNvPr id="6" name="TextBox 5">
            <a:extLst>
              <a:ext uri="{FF2B5EF4-FFF2-40B4-BE49-F238E27FC236}">
                <a16:creationId xmlns:a16="http://schemas.microsoft.com/office/drawing/2014/main" id="{C23F840C-391A-5B4D-0DED-E69F6B1337BA}"/>
              </a:ext>
            </a:extLst>
          </p:cNvPr>
          <p:cNvSpPr txBox="1"/>
          <p:nvPr/>
        </p:nvSpPr>
        <p:spPr>
          <a:xfrm>
            <a:off x="1055322" y="1473626"/>
            <a:ext cx="7620000" cy="769441"/>
          </a:xfrm>
          <a:prstGeom prst="rect">
            <a:avLst/>
          </a:prstGeom>
          <a:noFill/>
        </p:spPr>
        <p:txBody>
          <a:bodyPr wrap="square" rtlCol="0">
            <a:spAutoFit/>
          </a:bodyPr>
          <a:lstStyle/>
          <a:p>
            <a:r>
              <a:rPr lang="en-US" sz="4400" b="1" dirty="0">
                <a:solidFill>
                  <a:srgbClr val="2F4F4F"/>
                </a:solidFill>
                <a:latin typeface="Open Sans Extra Bold"/>
                <a:ea typeface="Open Sans Extra Bold"/>
                <a:cs typeface="Open Sans Extra Bold"/>
                <a:sym typeface="Wingdings" panose="05000000000000000000" pitchFamily="2" charset="2"/>
              </a:rPr>
              <a:t></a:t>
            </a:r>
            <a:r>
              <a:rPr lang="en-US" sz="4400" b="1" dirty="0">
                <a:solidFill>
                  <a:srgbClr val="2F4F4F"/>
                </a:solidFill>
                <a:latin typeface="Open Sans Extra Bold"/>
                <a:ea typeface="Open Sans Extra Bold"/>
                <a:cs typeface="Open Sans Extra Bold"/>
                <a:sym typeface="Open Sans Extra Bold"/>
              </a:rPr>
              <a:t> Normalization By SQL</a:t>
            </a:r>
            <a:endParaRPr lang="en-US" sz="4400" b="1" dirty="0"/>
          </a:p>
        </p:txBody>
      </p:sp>
      <p:pic>
        <p:nvPicPr>
          <p:cNvPr id="8" name="Picture 7" descr="A computer screen with white text&#10;&#10;Description automatically generated">
            <a:extLst>
              <a:ext uri="{FF2B5EF4-FFF2-40B4-BE49-F238E27FC236}">
                <a16:creationId xmlns:a16="http://schemas.microsoft.com/office/drawing/2014/main" id="{1BE63D72-713C-A30B-6FE4-B96993AB2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028" y="2356329"/>
            <a:ext cx="16022772" cy="3316094"/>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54AEC9D2-6C42-6ECD-FFDF-F5BA7A0C44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028" y="5785685"/>
            <a:ext cx="16022772" cy="3027689"/>
          </a:xfrm>
          <a:prstGeom prst="rect">
            <a:avLst/>
          </a:prstGeom>
        </p:spPr>
      </p:pic>
    </p:spTree>
    <p:extLst>
      <p:ext uri="{BB962C8B-B14F-4D97-AF65-F5344CB8AC3E}">
        <p14:creationId xmlns:p14="http://schemas.microsoft.com/office/powerpoint/2010/main" val="4010495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EFF8F9"/>
        </a:solidFill>
        <a:effectLst/>
      </p:bgPr>
    </p:bg>
    <p:spTree>
      <p:nvGrpSpPr>
        <p:cNvPr id="1" name=""/>
        <p:cNvGrpSpPr/>
        <p:nvPr/>
      </p:nvGrpSpPr>
      <p:grpSpPr>
        <a:xfrm>
          <a:off x="0" y="0"/>
          <a:ext cx="0" cy="0"/>
          <a:chOff x="0" y="0"/>
          <a:chExt cx="0" cy="0"/>
        </a:xfrm>
      </p:grpSpPr>
      <p:sp>
        <p:nvSpPr>
          <p:cNvPr id="3" name="Freeform 3"/>
          <p:cNvSpPr/>
          <p:nvPr/>
        </p:nvSpPr>
        <p:spPr>
          <a:xfrm>
            <a:off x="15858279"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2"/>
            <a:stretch>
              <a:fillRect r="-265"/>
            </a:stretch>
          </a:blipFill>
        </p:spPr>
      </p:sp>
      <p:sp>
        <p:nvSpPr>
          <p:cNvPr id="4" name="Freeform 4"/>
          <p:cNvSpPr/>
          <p:nvPr/>
        </p:nvSpPr>
        <p:spPr>
          <a:xfrm>
            <a:off x="45410" y="9258300"/>
            <a:ext cx="2019824" cy="1028700"/>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3"/>
            <a:stretch>
              <a:fillRect t="-2607" b="-2607"/>
            </a:stretch>
          </a:blipFill>
        </p:spPr>
      </p:sp>
      <p:sp>
        <p:nvSpPr>
          <p:cNvPr id="5" name="Freeform 5"/>
          <p:cNvSpPr/>
          <p:nvPr/>
        </p:nvSpPr>
        <p:spPr>
          <a:xfrm>
            <a:off x="0" y="0"/>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4"/>
            <a:stretch>
              <a:fillRect l="-1365" r="-1365"/>
            </a:stretch>
          </a:blipFill>
        </p:spPr>
      </p:sp>
      <p:sp>
        <p:nvSpPr>
          <p:cNvPr id="6" name="TextBox 5">
            <a:extLst>
              <a:ext uri="{FF2B5EF4-FFF2-40B4-BE49-F238E27FC236}">
                <a16:creationId xmlns:a16="http://schemas.microsoft.com/office/drawing/2014/main" id="{C23F840C-391A-5B4D-0DED-E69F6B1337BA}"/>
              </a:ext>
            </a:extLst>
          </p:cNvPr>
          <p:cNvSpPr txBox="1"/>
          <p:nvPr/>
        </p:nvSpPr>
        <p:spPr>
          <a:xfrm>
            <a:off x="1055322" y="1473626"/>
            <a:ext cx="7620000" cy="769441"/>
          </a:xfrm>
          <a:prstGeom prst="rect">
            <a:avLst/>
          </a:prstGeom>
          <a:noFill/>
        </p:spPr>
        <p:txBody>
          <a:bodyPr wrap="square" rtlCol="0">
            <a:spAutoFit/>
          </a:bodyPr>
          <a:lstStyle/>
          <a:p>
            <a:r>
              <a:rPr lang="en-US" sz="4400" b="1" dirty="0">
                <a:solidFill>
                  <a:srgbClr val="2F4F4F"/>
                </a:solidFill>
                <a:latin typeface="Open Sans Extra Bold"/>
                <a:ea typeface="Open Sans Extra Bold"/>
                <a:cs typeface="Open Sans Extra Bold"/>
                <a:sym typeface="Wingdings" panose="05000000000000000000" pitchFamily="2" charset="2"/>
              </a:rPr>
              <a:t></a:t>
            </a:r>
            <a:r>
              <a:rPr lang="en-US" sz="4400" b="1" dirty="0">
                <a:solidFill>
                  <a:srgbClr val="2F4F4F"/>
                </a:solidFill>
                <a:latin typeface="Open Sans Extra Bold"/>
                <a:ea typeface="Open Sans Extra Bold"/>
                <a:cs typeface="Open Sans Extra Bold"/>
                <a:sym typeface="Open Sans Extra Bold"/>
              </a:rPr>
              <a:t> Normalization By SQL</a:t>
            </a:r>
            <a:endParaRPr lang="en-US" sz="4400" b="1" dirty="0"/>
          </a:p>
        </p:txBody>
      </p:sp>
      <p:pic>
        <p:nvPicPr>
          <p:cNvPr id="7" name="Picture 6" descr="A computer screen shot of a black background&#10;&#10;Description automatically generated">
            <a:extLst>
              <a:ext uri="{FF2B5EF4-FFF2-40B4-BE49-F238E27FC236}">
                <a16:creationId xmlns:a16="http://schemas.microsoft.com/office/drawing/2014/main" id="{0694DF60-3EFE-45F1-26CE-DE613E8B4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435" y="2480664"/>
            <a:ext cx="14880365" cy="2662836"/>
          </a:xfrm>
          <a:prstGeom prst="rect">
            <a:avLst/>
          </a:prstGeom>
        </p:spPr>
      </p:pic>
      <p:pic>
        <p:nvPicPr>
          <p:cNvPr id="11" name="Picture 10" descr="A computer screen shot of a black background&#10;&#10;Description automatically generated">
            <a:extLst>
              <a:ext uri="{FF2B5EF4-FFF2-40B4-BE49-F238E27FC236}">
                <a16:creationId xmlns:a16="http://schemas.microsoft.com/office/drawing/2014/main" id="{8E5BBA43-C4A2-03ED-7198-A2F8C84BE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6435" y="5527281"/>
            <a:ext cx="14880365" cy="2961578"/>
          </a:xfrm>
          <a:prstGeom prst="rect">
            <a:avLst/>
          </a:prstGeom>
        </p:spPr>
      </p:pic>
    </p:spTree>
    <p:extLst>
      <p:ext uri="{BB962C8B-B14F-4D97-AF65-F5344CB8AC3E}">
        <p14:creationId xmlns:p14="http://schemas.microsoft.com/office/powerpoint/2010/main" val="186110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EFF8F9"/>
        </a:solidFill>
        <a:effectLst/>
      </p:bgPr>
    </p:bg>
    <p:spTree>
      <p:nvGrpSpPr>
        <p:cNvPr id="1" name=""/>
        <p:cNvGrpSpPr/>
        <p:nvPr/>
      </p:nvGrpSpPr>
      <p:grpSpPr>
        <a:xfrm>
          <a:off x="0" y="0"/>
          <a:ext cx="0" cy="0"/>
          <a:chOff x="0" y="0"/>
          <a:chExt cx="0" cy="0"/>
        </a:xfrm>
      </p:grpSpPr>
      <p:sp>
        <p:nvSpPr>
          <p:cNvPr id="3" name="Freeform 3"/>
          <p:cNvSpPr/>
          <p:nvPr/>
        </p:nvSpPr>
        <p:spPr>
          <a:xfrm>
            <a:off x="15858279"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2"/>
            <a:stretch>
              <a:fillRect r="-265"/>
            </a:stretch>
          </a:blipFill>
        </p:spPr>
      </p:sp>
      <p:sp>
        <p:nvSpPr>
          <p:cNvPr id="4" name="Freeform 4"/>
          <p:cNvSpPr/>
          <p:nvPr/>
        </p:nvSpPr>
        <p:spPr>
          <a:xfrm>
            <a:off x="45410" y="9258300"/>
            <a:ext cx="2019824" cy="1028700"/>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3"/>
            <a:stretch>
              <a:fillRect t="-2607" b="-2607"/>
            </a:stretch>
          </a:blipFill>
        </p:spPr>
      </p:sp>
      <p:sp>
        <p:nvSpPr>
          <p:cNvPr id="5" name="Freeform 5"/>
          <p:cNvSpPr/>
          <p:nvPr/>
        </p:nvSpPr>
        <p:spPr>
          <a:xfrm>
            <a:off x="0" y="0"/>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4"/>
            <a:stretch>
              <a:fillRect l="-1365" r="-1365"/>
            </a:stretch>
          </a:blipFill>
        </p:spPr>
      </p:sp>
      <p:sp>
        <p:nvSpPr>
          <p:cNvPr id="6" name="TextBox 5">
            <a:extLst>
              <a:ext uri="{FF2B5EF4-FFF2-40B4-BE49-F238E27FC236}">
                <a16:creationId xmlns:a16="http://schemas.microsoft.com/office/drawing/2014/main" id="{C23F840C-391A-5B4D-0DED-E69F6B1337BA}"/>
              </a:ext>
            </a:extLst>
          </p:cNvPr>
          <p:cNvSpPr txBox="1"/>
          <p:nvPr/>
        </p:nvSpPr>
        <p:spPr>
          <a:xfrm>
            <a:off x="1055322" y="1473626"/>
            <a:ext cx="7620000" cy="769441"/>
          </a:xfrm>
          <a:prstGeom prst="rect">
            <a:avLst/>
          </a:prstGeom>
          <a:noFill/>
        </p:spPr>
        <p:txBody>
          <a:bodyPr wrap="square" rtlCol="0">
            <a:spAutoFit/>
          </a:bodyPr>
          <a:lstStyle/>
          <a:p>
            <a:r>
              <a:rPr lang="en-US" sz="4400" b="1" dirty="0">
                <a:solidFill>
                  <a:srgbClr val="2F4F4F"/>
                </a:solidFill>
                <a:latin typeface="Open Sans Extra Bold"/>
                <a:ea typeface="Open Sans Extra Bold"/>
                <a:cs typeface="Open Sans Extra Bold"/>
                <a:sym typeface="Wingdings" panose="05000000000000000000" pitchFamily="2" charset="2"/>
              </a:rPr>
              <a:t></a:t>
            </a:r>
            <a:r>
              <a:rPr lang="en-US" sz="4400" b="1" dirty="0">
                <a:solidFill>
                  <a:srgbClr val="2F4F4F"/>
                </a:solidFill>
                <a:latin typeface="Open Sans Extra Bold"/>
                <a:ea typeface="Open Sans Extra Bold"/>
                <a:cs typeface="Open Sans Extra Bold"/>
                <a:sym typeface="Open Sans Extra Bold"/>
              </a:rPr>
              <a:t> Normalization By SQL</a:t>
            </a:r>
            <a:endParaRPr lang="en-US" sz="4400" b="1" dirty="0"/>
          </a:p>
        </p:txBody>
      </p:sp>
      <p:pic>
        <p:nvPicPr>
          <p:cNvPr id="7" name="Picture 6" descr="A computer screen with white text&#10;&#10;Description automatically generated">
            <a:extLst>
              <a:ext uri="{FF2B5EF4-FFF2-40B4-BE49-F238E27FC236}">
                <a16:creationId xmlns:a16="http://schemas.microsoft.com/office/drawing/2014/main" id="{C5591BEE-DE2F-D1EE-E2E0-8A8B98C984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435" y="2664033"/>
            <a:ext cx="15642365" cy="2896616"/>
          </a:xfrm>
          <a:prstGeom prst="rect">
            <a:avLst/>
          </a:prstGeom>
        </p:spPr>
      </p:pic>
      <p:pic>
        <p:nvPicPr>
          <p:cNvPr id="11" name="Picture 10" descr="A black screen with white text&#10;&#10;Description automatically generated">
            <a:extLst>
              <a:ext uri="{FF2B5EF4-FFF2-40B4-BE49-F238E27FC236}">
                <a16:creationId xmlns:a16="http://schemas.microsoft.com/office/drawing/2014/main" id="{D7A384D4-1490-BB0C-0B27-8682AC4162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6434" y="5916759"/>
            <a:ext cx="15642366" cy="2896616"/>
          </a:xfrm>
          <a:prstGeom prst="rect">
            <a:avLst/>
          </a:prstGeom>
        </p:spPr>
      </p:pic>
    </p:spTree>
    <p:extLst>
      <p:ext uri="{BB962C8B-B14F-4D97-AF65-F5344CB8AC3E}">
        <p14:creationId xmlns:p14="http://schemas.microsoft.com/office/powerpoint/2010/main" val="121389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5858279"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2"/>
            <a:stretch>
              <a:fillRect r="-265"/>
            </a:stretch>
          </a:blipFill>
        </p:spPr>
      </p:sp>
      <p:sp>
        <p:nvSpPr>
          <p:cNvPr id="3" name="Freeform 3"/>
          <p:cNvSpPr/>
          <p:nvPr/>
        </p:nvSpPr>
        <p:spPr>
          <a:xfrm>
            <a:off x="45410" y="8522092"/>
            <a:ext cx="2019824" cy="1764908"/>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3"/>
            <a:stretch>
              <a:fillRect t="-2607" b="-2607"/>
            </a:stretch>
          </a:blipFill>
        </p:spPr>
      </p:sp>
      <p:sp>
        <p:nvSpPr>
          <p:cNvPr id="4" name="Freeform 4"/>
          <p:cNvSpPr/>
          <p:nvPr/>
        </p:nvSpPr>
        <p:spPr>
          <a:xfrm>
            <a:off x="0" y="0"/>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4"/>
            <a:stretch>
              <a:fillRect l="-1365" r="-1365"/>
            </a:stretch>
          </a:blipFill>
        </p:spPr>
      </p:sp>
      <p:sp>
        <p:nvSpPr>
          <p:cNvPr id="5" name="Freeform 5"/>
          <p:cNvSpPr/>
          <p:nvPr/>
        </p:nvSpPr>
        <p:spPr>
          <a:xfrm>
            <a:off x="13770758" y="2886704"/>
            <a:ext cx="4517242" cy="4517242"/>
          </a:xfrm>
          <a:custGeom>
            <a:avLst/>
            <a:gdLst/>
            <a:ahLst/>
            <a:cxnLst/>
            <a:rect l="l" t="t" r="r" b="b"/>
            <a:pathLst>
              <a:path w="4517242" h="4517242">
                <a:moveTo>
                  <a:pt x="0" y="0"/>
                </a:moveTo>
                <a:lnTo>
                  <a:pt x="4517242" y="0"/>
                </a:lnTo>
                <a:lnTo>
                  <a:pt x="4517242" y="4517242"/>
                </a:lnTo>
                <a:lnTo>
                  <a:pt x="0" y="4517242"/>
                </a:lnTo>
                <a:lnTo>
                  <a:pt x="0" y="0"/>
                </a:lnTo>
                <a:close/>
              </a:path>
            </a:pathLst>
          </a:custGeom>
          <a:blipFill>
            <a:blip r:embed="rId5">
              <a:extLst>
                <a:ext uri="{96DAC541-7B7A-43D3-8B79-37D633B846F1}">
                  <asvg:svgBlip xmlns:asvg="http://schemas.microsoft.com/office/drawing/2016/SVG/main" r:embed="rId6"/>
                </a:ext>
              </a:extLst>
            </a:blip>
            <a:stretch>
              <a:fillRect t="-4780" b="-4780"/>
            </a:stretch>
          </a:blipFill>
          <a:ln cap="sq">
            <a:noFill/>
            <a:prstDash val="solid"/>
            <a:miter/>
          </a:ln>
        </p:spPr>
      </p:sp>
      <p:sp>
        <p:nvSpPr>
          <p:cNvPr id="6" name="TextBox 6"/>
          <p:cNvSpPr txBox="1"/>
          <p:nvPr/>
        </p:nvSpPr>
        <p:spPr>
          <a:xfrm>
            <a:off x="-463330" y="3687967"/>
            <a:ext cx="14234088" cy="2476908"/>
          </a:xfrm>
          <a:prstGeom prst="rect">
            <a:avLst/>
          </a:prstGeom>
        </p:spPr>
        <p:txBody>
          <a:bodyPr lIns="0" tIns="0" rIns="0" bIns="0" rtlCol="0" anchor="t">
            <a:spAutoFit/>
          </a:bodyPr>
          <a:lstStyle/>
          <a:p>
            <a:pPr algn="ctr">
              <a:lnSpc>
                <a:spcPts val="9952"/>
              </a:lnSpc>
              <a:spcBef>
                <a:spcPct val="0"/>
              </a:spcBef>
            </a:pPr>
            <a:r>
              <a:rPr lang="en-US" sz="7108">
                <a:solidFill>
                  <a:srgbClr val="2F4F4F"/>
                </a:solidFill>
                <a:latin typeface="Open Sans Extra Bold"/>
                <a:ea typeface="Open Sans Extra Bold"/>
                <a:cs typeface="Open Sans Extra Bold"/>
                <a:sym typeface="Open Sans Extra Bold"/>
              </a:rPr>
              <a:t> Create and use Model to Perdict based Dataset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5858279"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2"/>
            <a:stretch>
              <a:fillRect r="-265"/>
            </a:stretch>
          </a:blipFill>
        </p:spPr>
      </p:sp>
      <p:sp>
        <p:nvSpPr>
          <p:cNvPr id="3" name="Freeform 3"/>
          <p:cNvSpPr/>
          <p:nvPr/>
        </p:nvSpPr>
        <p:spPr>
          <a:xfrm>
            <a:off x="45410" y="8522092"/>
            <a:ext cx="2019824" cy="1764908"/>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3"/>
            <a:stretch>
              <a:fillRect t="-2607" b="-2607"/>
            </a:stretch>
          </a:blipFill>
        </p:spPr>
      </p:sp>
      <p:sp>
        <p:nvSpPr>
          <p:cNvPr id="4" name="Freeform 4"/>
          <p:cNvSpPr/>
          <p:nvPr/>
        </p:nvSpPr>
        <p:spPr>
          <a:xfrm>
            <a:off x="0" y="0"/>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4"/>
            <a:stretch>
              <a:fillRect l="-1365" r="-1365"/>
            </a:stretch>
          </a:blipFill>
        </p:spPr>
      </p:sp>
      <p:sp>
        <p:nvSpPr>
          <p:cNvPr id="5" name="TextBox 5"/>
          <p:cNvSpPr txBox="1"/>
          <p:nvPr/>
        </p:nvSpPr>
        <p:spPr>
          <a:xfrm>
            <a:off x="760411" y="3672043"/>
            <a:ext cx="17456413" cy="4426541"/>
          </a:xfrm>
          <a:prstGeom prst="rect">
            <a:avLst/>
          </a:prstGeom>
        </p:spPr>
        <p:txBody>
          <a:bodyPr lIns="0" tIns="0" rIns="0" bIns="0" rtlCol="0" anchor="t">
            <a:spAutoFit/>
          </a:bodyPr>
          <a:lstStyle/>
          <a:p>
            <a:pPr algn="l">
              <a:lnSpc>
                <a:spcPts val="5917"/>
              </a:lnSpc>
              <a:spcBef>
                <a:spcPct val="0"/>
              </a:spcBef>
            </a:pPr>
            <a:r>
              <a:rPr lang="en-US" sz="4226">
                <a:solidFill>
                  <a:srgbClr val="2F4F4F"/>
                </a:solidFill>
                <a:latin typeface="Open Sans Extra Bold"/>
                <a:ea typeface="Open Sans Extra Bold"/>
                <a:cs typeface="Open Sans Extra Bold"/>
                <a:sym typeface="Open Sans Extra Bold"/>
              </a:rPr>
              <a:t>is used to predict or analyze employee salaries based on factors lik</a:t>
            </a:r>
            <a:r>
              <a:rPr lang="en-US" sz="4226" b="1">
                <a:solidFill>
                  <a:srgbClr val="2F4F4F"/>
                </a:solidFill>
                <a:latin typeface="Open Sans Extra Bold"/>
                <a:ea typeface="Open Sans Extra Bold"/>
                <a:cs typeface="Open Sans Extra Bold"/>
                <a:sym typeface="Open Sans Extra Bold"/>
              </a:rPr>
              <a:t>e job role, experience, education, performance, and location. </a:t>
            </a:r>
          </a:p>
          <a:p>
            <a:pPr algn="l">
              <a:lnSpc>
                <a:spcPts val="5917"/>
              </a:lnSpc>
              <a:spcBef>
                <a:spcPct val="0"/>
              </a:spcBef>
            </a:pPr>
            <a:endParaRPr lang="en-US" sz="4226" b="1">
              <a:solidFill>
                <a:srgbClr val="2F4F4F"/>
              </a:solidFill>
              <a:latin typeface="Open Sans Extra Bold"/>
              <a:ea typeface="Open Sans Extra Bold"/>
              <a:cs typeface="Open Sans Extra Bold"/>
              <a:sym typeface="Open Sans Extra Bold"/>
            </a:endParaRPr>
          </a:p>
          <a:p>
            <a:pPr algn="l">
              <a:lnSpc>
                <a:spcPts val="5917"/>
              </a:lnSpc>
              <a:spcBef>
                <a:spcPct val="0"/>
              </a:spcBef>
            </a:pPr>
            <a:r>
              <a:rPr lang="en-US" sz="4226" b="1">
                <a:solidFill>
                  <a:srgbClr val="2F4F4F"/>
                </a:solidFill>
                <a:latin typeface="Open Sans Extra Bold"/>
                <a:ea typeface="Open Sans Extra Bold"/>
                <a:cs typeface="Open Sans Extra Bold"/>
                <a:sym typeface="Open Sans Extra Bold"/>
              </a:rPr>
              <a:t>It helps ensure fair pay, detect salary gaps, and support HR decisions like promotions or budgeting</a:t>
            </a:r>
          </a:p>
        </p:txBody>
      </p:sp>
      <p:sp>
        <p:nvSpPr>
          <p:cNvPr id="6" name="Freeform 6">
            <a:hlinkClick r:id="rId5" tooltip="https://colab.research.google.com/drive/1-AXNSvsYCQ4hAYzwY0d7FqUDmRZHP9Qs"/>
          </p:cNvPr>
          <p:cNvSpPr/>
          <p:nvPr/>
        </p:nvSpPr>
        <p:spPr>
          <a:xfrm>
            <a:off x="5765006" y="2275227"/>
            <a:ext cx="968191" cy="968191"/>
          </a:xfrm>
          <a:custGeom>
            <a:avLst/>
            <a:gdLst/>
            <a:ahLst/>
            <a:cxnLst/>
            <a:rect l="l" t="t" r="r" b="b"/>
            <a:pathLst>
              <a:path w="968191" h="968191">
                <a:moveTo>
                  <a:pt x="0" y="0"/>
                </a:moveTo>
                <a:lnTo>
                  <a:pt x="968191" y="0"/>
                </a:lnTo>
                <a:lnTo>
                  <a:pt x="968191" y="968191"/>
                </a:lnTo>
                <a:lnTo>
                  <a:pt x="0" y="968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511145" y="830295"/>
            <a:ext cx="12929972" cy="1153313"/>
          </a:xfrm>
          <a:prstGeom prst="rect">
            <a:avLst/>
          </a:prstGeom>
        </p:spPr>
        <p:txBody>
          <a:bodyPr lIns="0" tIns="0" rIns="0" bIns="0" rtlCol="0" anchor="t">
            <a:spAutoFit/>
          </a:bodyPr>
          <a:lstStyle/>
          <a:p>
            <a:pPr algn="ctr">
              <a:lnSpc>
                <a:spcPts val="9406"/>
              </a:lnSpc>
              <a:spcBef>
                <a:spcPct val="0"/>
              </a:spcBef>
            </a:pPr>
            <a:r>
              <a:rPr lang="en-US" sz="6718">
                <a:solidFill>
                  <a:srgbClr val="000000"/>
                </a:solidFill>
                <a:latin typeface="Open Sans Extra Bold"/>
                <a:ea typeface="Open Sans Extra Bold"/>
                <a:cs typeface="Open Sans Extra Bold"/>
                <a:sym typeface="Open Sans Extra Bold"/>
              </a:rPr>
              <a:t> </a:t>
            </a:r>
            <a:r>
              <a:rPr lang="en-US" sz="6718">
                <a:solidFill>
                  <a:srgbClr val="2F4F4F"/>
                </a:solidFill>
                <a:latin typeface="Open Sans Extra Bold"/>
                <a:ea typeface="Open Sans Extra Bold"/>
                <a:cs typeface="Open Sans Extra Bold"/>
                <a:sym typeface="Open Sans Extra Bold"/>
              </a:rPr>
              <a:t>Future Business Assistant</a:t>
            </a:r>
          </a:p>
        </p:txBody>
      </p:sp>
      <p:sp>
        <p:nvSpPr>
          <p:cNvPr id="8" name="TextBox 8"/>
          <p:cNvSpPr txBox="1"/>
          <p:nvPr/>
        </p:nvSpPr>
        <p:spPr>
          <a:xfrm>
            <a:off x="0" y="2388124"/>
            <a:ext cx="5765006" cy="855294"/>
          </a:xfrm>
          <a:prstGeom prst="rect">
            <a:avLst/>
          </a:prstGeom>
        </p:spPr>
        <p:txBody>
          <a:bodyPr lIns="0" tIns="0" rIns="0" bIns="0" rtlCol="0" anchor="t">
            <a:spAutoFit/>
          </a:bodyPr>
          <a:lstStyle/>
          <a:p>
            <a:pPr marL="1069136" lvl="1" indent="-534568" algn="l">
              <a:lnSpc>
                <a:spcPts val="6932"/>
              </a:lnSpc>
              <a:buFont typeface="Arial"/>
              <a:buChar char="•"/>
            </a:pPr>
            <a:r>
              <a:rPr lang="en-US" sz="4951" dirty="0">
                <a:solidFill>
                  <a:srgbClr val="2F4F4F"/>
                </a:solidFill>
                <a:latin typeface="Open Sans Extra Bold"/>
                <a:ea typeface="Open Sans Extra Bold"/>
                <a:cs typeface="Open Sans Extra Bold"/>
                <a:sym typeface="Open Sans Extra Bold"/>
              </a:rPr>
              <a:t> Salary Model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5858279"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2"/>
            <a:stretch>
              <a:fillRect r="-265"/>
            </a:stretch>
          </a:blipFill>
        </p:spPr>
      </p:sp>
      <p:sp>
        <p:nvSpPr>
          <p:cNvPr id="3" name="Freeform 3"/>
          <p:cNvSpPr/>
          <p:nvPr/>
        </p:nvSpPr>
        <p:spPr>
          <a:xfrm>
            <a:off x="-227807" y="8841534"/>
            <a:ext cx="1654242" cy="1445466"/>
          </a:xfrm>
          <a:custGeom>
            <a:avLst/>
            <a:gdLst/>
            <a:ahLst/>
            <a:cxnLst/>
            <a:rect l="l" t="t" r="r" b="b"/>
            <a:pathLst>
              <a:path w="1654242" h="1445466">
                <a:moveTo>
                  <a:pt x="0" y="0"/>
                </a:moveTo>
                <a:lnTo>
                  <a:pt x="1654242" y="0"/>
                </a:lnTo>
                <a:lnTo>
                  <a:pt x="1654242" y="1445466"/>
                </a:lnTo>
                <a:lnTo>
                  <a:pt x="0" y="1445466"/>
                </a:lnTo>
                <a:lnTo>
                  <a:pt x="0" y="0"/>
                </a:lnTo>
                <a:close/>
              </a:path>
            </a:pathLst>
          </a:custGeom>
          <a:blipFill>
            <a:blip r:embed="rId3"/>
            <a:stretch>
              <a:fillRect t="-2607" b="-2607"/>
            </a:stretch>
          </a:blipFill>
        </p:spPr>
      </p:sp>
      <p:sp>
        <p:nvSpPr>
          <p:cNvPr id="4" name="Freeform 4"/>
          <p:cNvSpPr/>
          <p:nvPr/>
        </p:nvSpPr>
        <p:spPr>
          <a:xfrm>
            <a:off x="0" y="0"/>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4"/>
            <a:stretch>
              <a:fillRect l="-1365" r="-1365"/>
            </a:stretch>
          </a:blipFill>
        </p:spPr>
      </p:sp>
      <p:sp>
        <p:nvSpPr>
          <p:cNvPr id="5" name="Freeform 5">
            <a:hlinkClick r:id="rId5" tooltip="https://colab.research.google.com/drive/17rmoXhkIhYYDICPb5axkAEAqzsAvXKY_#scrollTo=7f86e2dc-ac51-40a1-8c90-a3a3f201ef16"/>
          </p:cNvPr>
          <p:cNvSpPr/>
          <p:nvPr/>
        </p:nvSpPr>
        <p:spPr>
          <a:xfrm>
            <a:off x="6411761" y="2252597"/>
            <a:ext cx="990821" cy="990821"/>
          </a:xfrm>
          <a:custGeom>
            <a:avLst/>
            <a:gdLst/>
            <a:ahLst/>
            <a:cxnLst/>
            <a:rect l="l" t="t" r="r" b="b"/>
            <a:pathLst>
              <a:path w="990821" h="990821">
                <a:moveTo>
                  <a:pt x="0" y="0"/>
                </a:moveTo>
                <a:lnTo>
                  <a:pt x="990822" y="0"/>
                </a:lnTo>
                <a:lnTo>
                  <a:pt x="990822" y="990821"/>
                </a:lnTo>
                <a:lnTo>
                  <a:pt x="0" y="9908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511145" y="830295"/>
            <a:ext cx="12929972" cy="1153313"/>
          </a:xfrm>
          <a:prstGeom prst="rect">
            <a:avLst/>
          </a:prstGeom>
        </p:spPr>
        <p:txBody>
          <a:bodyPr lIns="0" tIns="0" rIns="0" bIns="0" rtlCol="0" anchor="t">
            <a:spAutoFit/>
          </a:bodyPr>
          <a:lstStyle/>
          <a:p>
            <a:pPr algn="ctr">
              <a:lnSpc>
                <a:spcPts val="9406"/>
              </a:lnSpc>
              <a:spcBef>
                <a:spcPct val="0"/>
              </a:spcBef>
            </a:pPr>
            <a:r>
              <a:rPr lang="en-US" sz="6718">
                <a:solidFill>
                  <a:srgbClr val="000000"/>
                </a:solidFill>
                <a:latin typeface="Open Sans Extra Bold"/>
                <a:ea typeface="Open Sans Extra Bold"/>
                <a:cs typeface="Open Sans Extra Bold"/>
                <a:sym typeface="Open Sans Extra Bold"/>
              </a:rPr>
              <a:t> </a:t>
            </a:r>
            <a:r>
              <a:rPr lang="en-US" sz="6718">
                <a:solidFill>
                  <a:srgbClr val="2F4F4F"/>
                </a:solidFill>
                <a:latin typeface="Open Sans Extra Bold"/>
                <a:ea typeface="Open Sans Extra Bold"/>
                <a:cs typeface="Open Sans Extra Bold"/>
                <a:sym typeface="Open Sans Extra Bold"/>
              </a:rPr>
              <a:t>Future Business Assistant</a:t>
            </a:r>
          </a:p>
        </p:txBody>
      </p:sp>
      <p:sp>
        <p:nvSpPr>
          <p:cNvPr id="7" name="TextBox 7"/>
          <p:cNvSpPr txBox="1"/>
          <p:nvPr/>
        </p:nvSpPr>
        <p:spPr>
          <a:xfrm>
            <a:off x="0" y="2388124"/>
            <a:ext cx="6411761" cy="855294"/>
          </a:xfrm>
          <a:prstGeom prst="rect">
            <a:avLst/>
          </a:prstGeom>
        </p:spPr>
        <p:txBody>
          <a:bodyPr lIns="0" tIns="0" rIns="0" bIns="0" rtlCol="0" anchor="t">
            <a:spAutoFit/>
          </a:bodyPr>
          <a:lstStyle/>
          <a:p>
            <a:pPr marL="1069136" lvl="1" indent="-534568" algn="l">
              <a:lnSpc>
                <a:spcPts val="6932"/>
              </a:lnSpc>
              <a:buFont typeface="Arial"/>
              <a:buChar char="•"/>
            </a:pPr>
            <a:r>
              <a:rPr lang="en-US" sz="4951">
                <a:solidFill>
                  <a:srgbClr val="2F4F4F"/>
                </a:solidFill>
                <a:latin typeface="Open Sans Extra Bold"/>
                <a:ea typeface="Open Sans Extra Bold"/>
                <a:cs typeface="Open Sans Extra Bold"/>
                <a:sym typeface="Open Sans Extra Bold"/>
              </a:rPr>
              <a:t> Attrition Model </a:t>
            </a:r>
          </a:p>
        </p:txBody>
      </p:sp>
      <p:sp>
        <p:nvSpPr>
          <p:cNvPr id="8" name="TextBox 8"/>
          <p:cNvSpPr txBox="1"/>
          <p:nvPr/>
        </p:nvSpPr>
        <p:spPr>
          <a:xfrm>
            <a:off x="1028700" y="3499301"/>
            <a:ext cx="17456413" cy="5095875"/>
          </a:xfrm>
          <a:prstGeom prst="rect">
            <a:avLst/>
          </a:prstGeom>
        </p:spPr>
        <p:txBody>
          <a:bodyPr lIns="0" tIns="0" rIns="0" bIns="0" rtlCol="0" anchor="t">
            <a:spAutoFit/>
          </a:bodyPr>
          <a:lstStyle/>
          <a:p>
            <a:pPr algn="l">
              <a:lnSpc>
                <a:spcPts val="5072"/>
              </a:lnSpc>
            </a:pPr>
            <a:r>
              <a:rPr lang="en-US" sz="4226">
                <a:solidFill>
                  <a:srgbClr val="2F4F4F"/>
                </a:solidFill>
                <a:latin typeface="Open Sans Extra Bold"/>
                <a:ea typeface="Open Sans Extra Bold"/>
                <a:cs typeface="Open Sans Extra Bold"/>
                <a:sym typeface="Open Sans Extra Bold"/>
              </a:rPr>
              <a:t> is used to predict which employees are likely to leave a company. </a:t>
            </a:r>
          </a:p>
          <a:p>
            <a:pPr algn="l">
              <a:lnSpc>
                <a:spcPts val="5072"/>
              </a:lnSpc>
            </a:pPr>
            <a:endParaRPr lang="en-US" sz="4226">
              <a:solidFill>
                <a:srgbClr val="2F4F4F"/>
              </a:solidFill>
              <a:latin typeface="Open Sans Extra Bold"/>
              <a:ea typeface="Open Sans Extra Bold"/>
              <a:cs typeface="Open Sans Extra Bold"/>
              <a:sym typeface="Open Sans Extra Bold"/>
            </a:endParaRPr>
          </a:p>
          <a:p>
            <a:pPr algn="l">
              <a:lnSpc>
                <a:spcPts val="5072"/>
              </a:lnSpc>
            </a:pPr>
            <a:r>
              <a:rPr lang="en-US" sz="4226">
                <a:solidFill>
                  <a:srgbClr val="2F4F4F"/>
                </a:solidFill>
                <a:latin typeface="Open Sans Extra Bold"/>
                <a:ea typeface="Open Sans Extra Bold"/>
                <a:cs typeface="Open Sans Extra Bold"/>
                <a:sym typeface="Open Sans Extra Bold"/>
              </a:rPr>
              <a:t>It analyzes data like age, salary, job role, and years at the company to find patterns</a:t>
            </a:r>
            <a:r>
              <a:rPr lang="en-US" sz="4226" b="1">
                <a:solidFill>
                  <a:srgbClr val="2F4F4F"/>
                </a:solidFill>
                <a:latin typeface="Open Sans Extra Bold"/>
                <a:ea typeface="Open Sans Extra Bold"/>
                <a:cs typeface="Open Sans Extra Bold"/>
                <a:sym typeface="Open Sans Extra Bold"/>
              </a:rPr>
              <a:t> linked to employee turnover.</a:t>
            </a:r>
          </a:p>
          <a:p>
            <a:pPr algn="l">
              <a:lnSpc>
                <a:spcPts val="5072"/>
              </a:lnSpc>
            </a:pPr>
            <a:endParaRPr lang="en-US" sz="4226" b="1">
              <a:solidFill>
                <a:srgbClr val="2F4F4F"/>
              </a:solidFill>
              <a:latin typeface="Open Sans Extra Bold"/>
              <a:ea typeface="Open Sans Extra Bold"/>
              <a:cs typeface="Open Sans Extra Bold"/>
              <a:sym typeface="Open Sans Extra Bold"/>
            </a:endParaRPr>
          </a:p>
          <a:p>
            <a:pPr algn="l">
              <a:lnSpc>
                <a:spcPts val="5072"/>
              </a:lnSpc>
            </a:pPr>
            <a:r>
              <a:rPr lang="en-US" sz="4226" b="1">
                <a:solidFill>
                  <a:srgbClr val="2F4F4F"/>
                </a:solidFill>
                <a:latin typeface="Open Sans Extra Bold"/>
                <a:ea typeface="Open Sans Extra Bold"/>
                <a:cs typeface="Open Sans Extra Bold"/>
                <a:sym typeface="Open Sans Extra Bold"/>
              </a:rPr>
              <a:t> The goal is to help HR take action early to retain valuable employees.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0660632" y="1872741"/>
            <a:ext cx="4828182" cy="6215679"/>
          </a:xfrm>
          <a:custGeom>
            <a:avLst/>
            <a:gdLst/>
            <a:ahLst/>
            <a:cxnLst/>
            <a:rect l="l" t="t" r="r" b="b"/>
            <a:pathLst>
              <a:path w="4828182" h="6215679">
                <a:moveTo>
                  <a:pt x="0" y="0"/>
                </a:moveTo>
                <a:lnTo>
                  <a:pt x="4828182" y="0"/>
                </a:lnTo>
                <a:lnTo>
                  <a:pt x="4828182" y="6215679"/>
                </a:lnTo>
                <a:lnTo>
                  <a:pt x="0" y="62156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230234" y="3945564"/>
            <a:ext cx="7913766" cy="1197936"/>
          </a:xfrm>
          <a:prstGeom prst="rect">
            <a:avLst/>
          </a:prstGeom>
        </p:spPr>
        <p:txBody>
          <a:bodyPr lIns="0" tIns="0" rIns="0" bIns="0" rtlCol="0" anchor="t">
            <a:spAutoFit/>
          </a:bodyPr>
          <a:lstStyle/>
          <a:p>
            <a:pPr algn="l">
              <a:lnSpc>
                <a:spcPts val="8631"/>
              </a:lnSpc>
            </a:pPr>
            <a:r>
              <a:rPr lang="en-US" sz="8299" b="1">
                <a:solidFill>
                  <a:srgbClr val="2F4F4F"/>
                </a:solidFill>
                <a:latin typeface="Poppins Bold"/>
                <a:ea typeface="Poppins Bold"/>
                <a:cs typeface="Poppins Bold"/>
                <a:sym typeface="Poppins Bold"/>
              </a:rPr>
              <a:t>Key Findings</a:t>
            </a:r>
          </a:p>
        </p:txBody>
      </p:sp>
      <p:sp>
        <p:nvSpPr>
          <p:cNvPr id="8" name="Freeform 8"/>
          <p:cNvSpPr/>
          <p:nvPr/>
        </p:nvSpPr>
        <p:spPr>
          <a:xfrm>
            <a:off x="15533343" y="9258300"/>
            <a:ext cx="2530752" cy="1028700"/>
          </a:xfrm>
          <a:custGeom>
            <a:avLst/>
            <a:gdLst/>
            <a:ahLst/>
            <a:cxnLst/>
            <a:rect l="l" t="t" r="r" b="b"/>
            <a:pathLst>
              <a:path w="2530752" h="1028700">
                <a:moveTo>
                  <a:pt x="0" y="0"/>
                </a:moveTo>
                <a:lnTo>
                  <a:pt x="2530751" y="0"/>
                </a:lnTo>
                <a:lnTo>
                  <a:pt x="2530751" y="1028700"/>
                </a:lnTo>
                <a:lnTo>
                  <a:pt x="0" y="1028700"/>
                </a:lnTo>
                <a:lnTo>
                  <a:pt x="0" y="0"/>
                </a:lnTo>
                <a:close/>
              </a:path>
            </a:pathLst>
          </a:custGeom>
          <a:blipFill>
            <a:blip r:embed="rId6"/>
            <a:stretch>
              <a:fillRect r="-265"/>
            </a:stretch>
          </a:blipFill>
        </p:spPr>
      </p:sp>
      <p:sp>
        <p:nvSpPr>
          <p:cNvPr id="9" name="Freeform 9"/>
          <p:cNvSpPr/>
          <p:nvPr/>
        </p:nvSpPr>
        <p:spPr>
          <a:xfrm>
            <a:off x="859895" y="8522092"/>
            <a:ext cx="2019824" cy="1764908"/>
          </a:xfrm>
          <a:custGeom>
            <a:avLst/>
            <a:gdLst/>
            <a:ahLst/>
            <a:cxnLst/>
            <a:rect l="l" t="t" r="r" b="b"/>
            <a:pathLst>
              <a:path w="2019824" h="1764908">
                <a:moveTo>
                  <a:pt x="0" y="0"/>
                </a:moveTo>
                <a:lnTo>
                  <a:pt x="2019823" y="0"/>
                </a:lnTo>
                <a:lnTo>
                  <a:pt x="2019823" y="1764908"/>
                </a:lnTo>
                <a:lnTo>
                  <a:pt x="0" y="1764908"/>
                </a:lnTo>
                <a:lnTo>
                  <a:pt x="0" y="0"/>
                </a:lnTo>
                <a:close/>
              </a:path>
            </a:pathLst>
          </a:custGeom>
          <a:blipFill>
            <a:blip r:embed="rId7"/>
            <a:stretch>
              <a:fillRect t="-2607" b="-2607"/>
            </a:stretch>
          </a:blipFill>
        </p:spPr>
      </p:sp>
      <p:sp>
        <p:nvSpPr>
          <p:cNvPr id="10" name="Freeform 10"/>
          <p:cNvSpPr/>
          <p:nvPr/>
        </p:nvSpPr>
        <p:spPr>
          <a:xfrm>
            <a:off x="853443" y="-206875"/>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8"/>
            <a:stretch>
              <a:fillRect l="-1365" r="-1365"/>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0" y="0"/>
            <a:ext cx="2618621" cy="1352627"/>
          </a:xfrm>
          <a:custGeom>
            <a:avLst/>
            <a:gdLst/>
            <a:ahLst/>
            <a:cxnLst/>
            <a:rect l="l" t="t" r="r" b="b"/>
            <a:pathLst>
              <a:path w="2618621" h="1352627">
                <a:moveTo>
                  <a:pt x="0" y="0"/>
                </a:moveTo>
                <a:lnTo>
                  <a:pt x="2618621" y="0"/>
                </a:lnTo>
                <a:lnTo>
                  <a:pt x="2618621" y="1352627"/>
                </a:lnTo>
                <a:lnTo>
                  <a:pt x="0" y="1352627"/>
                </a:lnTo>
                <a:lnTo>
                  <a:pt x="0" y="0"/>
                </a:lnTo>
                <a:close/>
              </a:path>
            </a:pathLst>
          </a:custGeom>
          <a:blipFill>
            <a:blip r:embed="rId2"/>
            <a:stretch>
              <a:fillRect l="-1365" r="-1365"/>
            </a:stretch>
          </a:blipFill>
        </p:spPr>
      </p:sp>
      <p:sp>
        <p:nvSpPr>
          <p:cNvPr id="3" name="Freeform 3"/>
          <p:cNvSpPr/>
          <p:nvPr/>
        </p:nvSpPr>
        <p:spPr>
          <a:xfrm>
            <a:off x="-85092" y="8588714"/>
            <a:ext cx="2117991" cy="1850686"/>
          </a:xfrm>
          <a:custGeom>
            <a:avLst/>
            <a:gdLst/>
            <a:ahLst/>
            <a:cxnLst/>
            <a:rect l="l" t="t" r="r" b="b"/>
            <a:pathLst>
              <a:path w="2117991" h="1850686">
                <a:moveTo>
                  <a:pt x="0" y="0"/>
                </a:moveTo>
                <a:lnTo>
                  <a:pt x="2117991" y="0"/>
                </a:lnTo>
                <a:lnTo>
                  <a:pt x="2117991" y="1850686"/>
                </a:lnTo>
                <a:lnTo>
                  <a:pt x="0" y="1850686"/>
                </a:lnTo>
                <a:lnTo>
                  <a:pt x="0" y="0"/>
                </a:lnTo>
                <a:close/>
              </a:path>
            </a:pathLst>
          </a:custGeom>
          <a:blipFill>
            <a:blip r:embed="rId3"/>
            <a:stretch>
              <a:fillRect t="-2607" b="-2607"/>
            </a:stretch>
          </a:blipFill>
        </p:spPr>
      </p:sp>
      <p:sp>
        <p:nvSpPr>
          <p:cNvPr id="4" name="Freeform 4"/>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5" name="Freeform 5"/>
          <p:cNvSpPr/>
          <p:nvPr/>
        </p:nvSpPr>
        <p:spPr>
          <a:xfrm>
            <a:off x="289606" y="2911561"/>
            <a:ext cx="10573014" cy="4118218"/>
          </a:xfrm>
          <a:custGeom>
            <a:avLst/>
            <a:gdLst/>
            <a:ahLst/>
            <a:cxnLst/>
            <a:rect l="l" t="t" r="r" b="b"/>
            <a:pathLst>
              <a:path w="10573014" h="4118218">
                <a:moveTo>
                  <a:pt x="0" y="0"/>
                </a:moveTo>
                <a:lnTo>
                  <a:pt x="10573014" y="0"/>
                </a:lnTo>
                <a:lnTo>
                  <a:pt x="10573014" y="4118218"/>
                </a:lnTo>
                <a:lnTo>
                  <a:pt x="0" y="4118218"/>
                </a:lnTo>
                <a:lnTo>
                  <a:pt x="0" y="0"/>
                </a:lnTo>
                <a:close/>
              </a:path>
            </a:pathLst>
          </a:custGeom>
          <a:blipFill>
            <a:blip r:embed="rId5"/>
            <a:stretch>
              <a:fillRect/>
            </a:stretch>
          </a:blipFill>
        </p:spPr>
      </p:sp>
      <p:sp>
        <p:nvSpPr>
          <p:cNvPr id="6" name="TextBox 6"/>
          <p:cNvSpPr txBox="1"/>
          <p:nvPr/>
        </p:nvSpPr>
        <p:spPr>
          <a:xfrm>
            <a:off x="11204048" y="4160647"/>
            <a:ext cx="6750799" cy="1483995"/>
          </a:xfrm>
          <a:prstGeom prst="rect">
            <a:avLst/>
          </a:prstGeom>
        </p:spPr>
        <p:txBody>
          <a:bodyPr lIns="0" tIns="0" rIns="0" bIns="0" rtlCol="0" anchor="t">
            <a:spAutoFit/>
          </a:bodyPr>
          <a:lstStyle/>
          <a:p>
            <a:pPr marL="0" lvl="0" indent="0" algn="l">
              <a:lnSpc>
                <a:spcPts val="3960"/>
              </a:lnSpc>
              <a:spcBef>
                <a:spcPct val="0"/>
              </a:spcBef>
            </a:pPr>
            <a:r>
              <a:rPr lang="en-US" sz="3600" b="1" u="none" strike="noStrike" spc="-36">
                <a:solidFill>
                  <a:srgbClr val="2F4F4F"/>
                </a:solidFill>
                <a:latin typeface="Muli Bold"/>
                <a:ea typeface="Muli Bold"/>
                <a:cs typeface="Muli Bold"/>
                <a:sym typeface="Muli Bold"/>
              </a:rPr>
              <a:t>Steady employee growth over the years with a noticeable gender gap favoring males.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grpSp>
        <p:nvGrpSpPr>
          <p:cNvPr id="2" name="Group 2"/>
          <p:cNvGrpSpPr/>
          <p:nvPr/>
        </p:nvGrpSpPr>
        <p:grpSpPr>
          <a:xfrm>
            <a:off x="11745518" y="2094244"/>
            <a:ext cx="5842913" cy="5842913"/>
            <a:chOff x="0" y="0"/>
            <a:chExt cx="812800" cy="812800"/>
          </a:xfrm>
        </p:grpSpPr>
        <p:sp>
          <p:nvSpPr>
            <p:cNvPr id="3" name="Freeform 3"/>
            <p:cNvSpPr/>
            <p:nvPr/>
          </p:nvSpPr>
          <p:spPr>
            <a:xfrm>
              <a:off x="0" y="0"/>
              <a:ext cx="812800" cy="812800"/>
            </a:xfrm>
            <a:custGeom>
              <a:avLst/>
              <a:gdLst/>
              <a:ahLst/>
              <a:cxnLst/>
              <a:rect l="l" t="t" r="r" b="b"/>
              <a:pathLst>
                <a:path w="812800" h="812800">
                  <a:moveTo>
                    <a:pt x="30475" y="0"/>
                  </a:moveTo>
                  <a:lnTo>
                    <a:pt x="782325" y="0"/>
                  </a:lnTo>
                  <a:cubicBezTo>
                    <a:pt x="790407" y="0"/>
                    <a:pt x="798159" y="3211"/>
                    <a:pt x="803874" y="8926"/>
                  </a:cubicBezTo>
                  <a:cubicBezTo>
                    <a:pt x="809589" y="14641"/>
                    <a:pt x="812800" y="22393"/>
                    <a:pt x="812800" y="30475"/>
                  </a:cubicBezTo>
                  <a:lnTo>
                    <a:pt x="812800" y="782325"/>
                  </a:lnTo>
                  <a:cubicBezTo>
                    <a:pt x="812800" y="790407"/>
                    <a:pt x="809589" y="798159"/>
                    <a:pt x="803874" y="803874"/>
                  </a:cubicBezTo>
                  <a:cubicBezTo>
                    <a:pt x="798159" y="809589"/>
                    <a:pt x="790407" y="812800"/>
                    <a:pt x="782325" y="812800"/>
                  </a:cubicBezTo>
                  <a:lnTo>
                    <a:pt x="30475" y="812800"/>
                  </a:lnTo>
                  <a:cubicBezTo>
                    <a:pt x="22393" y="812800"/>
                    <a:pt x="14641" y="809589"/>
                    <a:pt x="8926" y="803874"/>
                  </a:cubicBezTo>
                  <a:cubicBezTo>
                    <a:pt x="3211" y="798159"/>
                    <a:pt x="0" y="790407"/>
                    <a:pt x="0" y="782325"/>
                  </a:cubicBezTo>
                  <a:lnTo>
                    <a:pt x="0" y="30475"/>
                  </a:lnTo>
                  <a:cubicBezTo>
                    <a:pt x="0" y="22393"/>
                    <a:pt x="3211" y="14641"/>
                    <a:pt x="8926" y="8926"/>
                  </a:cubicBezTo>
                  <a:cubicBezTo>
                    <a:pt x="14641" y="3211"/>
                    <a:pt x="22393" y="0"/>
                    <a:pt x="30475" y="0"/>
                  </a:cubicBezTo>
                  <a:close/>
                </a:path>
              </a:pathLst>
            </a:custGeom>
            <a:solidFill>
              <a:srgbClr val="2F4F4F"/>
            </a:solidFill>
            <a:ln w="12700">
              <a:solidFill>
                <a:srgbClr val="000000"/>
              </a:solidFill>
            </a:ln>
          </p:spPr>
        </p:sp>
      </p:grpSp>
      <p:grpSp>
        <p:nvGrpSpPr>
          <p:cNvPr id="4" name="Group 4"/>
          <p:cNvGrpSpPr/>
          <p:nvPr/>
        </p:nvGrpSpPr>
        <p:grpSpPr>
          <a:xfrm>
            <a:off x="12043789" y="2374138"/>
            <a:ext cx="5246370" cy="5246370"/>
            <a:chOff x="0" y="0"/>
            <a:chExt cx="812800" cy="812800"/>
          </a:xfrm>
        </p:grpSpPr>
        <p:sp>
          <p:nvSpPr>
            <p:cNvPr id="5" name="Freeform 5"/>
            <p:cNvSpPr/>
            <p:nvPr/>
          </p:nvSpPr>
          <p:spPr>
            <a:xfrm>
              <a:off x="0" y="0"/>
              <a:ext cx="812800" cy="812800"/>
            </a:xfrm>
            <a:custGeom>
              <a:avLst/>
              <a:gdLst/>
              <a:ahLst/>
              <a:cxnLst/>
              <a:rect l="l" t="t" r="r" b="b"/>
              <a:pathLst>
                <a:path w="812800" h="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2"/>
              <a:stretch>
                <a:fillRect l="-30952" r="-30952"/>
              </a:stretch>
            </a:blipFill>
          </p:spPr>
        </p:sp>
      </p:grpSp>
      <p:grpSp>
        <p:nvGrpSpPr>
          <p:cNvPr id="6" name="Group 6"/>
          <p:cNvGrpSpPr/>
          <p:nvPr/>
        </p:nvGrpSpPr>
        <p:grpSpPr>
          <a:xfrm rot="-10800000">
            <a:off x="-9182208" y="-174845"/>
            <a:ext cx="42391962" cy="788601"/>
            <a:chOff x="0" y="0"/>
            <a:chExt cx="11164961" cy="207697"/>
          </a:xfrm>
        </p:grpSpPr>
        <p:sp>
          <p:nvSpPr>
            <p:cNvPr id="7" name="Freeform 7"/>
            <p:cNvSpPr/>
            <p:nvPr/>
          </p:nvSpPr>
          <p:spPr>
            <a:xfrm>
              <a:off x="0" y="0"/>
              <a:ext cx="11164961" cy="207697"/>
            </a:xfrm>
            <a:custGeom>
              <a:avLst/>
              <a:gdLst/>
              <a:ahLst/>
              <a:cxnLst/>
              <a:rect l="l" t="t" r="r" b="b"/>
              <a:pathLst>
                <a:path w="11164961" h="207697">
                  <a:moveTo>
                    <a:pt x="0" y="0"/>
                  </a:moveTo>
                  <a:lnTo>
                    <a:pt x="11164961" y="0"/>
                  </a:lnTo>
                  <a:lnTo>
                    <a:pt x="11164961" y="207697"/>
                  </a:lnTo>
                  <a:lnTo>
                    <a:pt x="0" y="207697"/>
                  </a:lnTo>
                  <a:close/>
                </a:path>
              </a:pathLst>
            </a:custGeom>
            <a:solidFill>
              <a:srgbClr val="2F4F4F"/>
            </a:solidFill>
          </p:spPr>
        </p:sp>
        <p:sp>
          <p:nvSpPr>
            <p:cNvPr id="8" name="TextBox 8"/>
            <p:cNvSpPr txBox="1"/>
            <p:nvPr/>
          </p:nvSpPr>
          <p:spPr>
            <a:xfrm>
              <a:off x="0" y="9525"/>
              <a:ext cx="11164961" cy="198172"/>
            </a:xfrm>
            <a:prstGeom prst="rect">
              <a:avLst/>
            </a:prstGeom>
          </p:spPr>
          <p:txBody>
            <a:bodyPr lIns="50800" tIns="50800" rIns="50800" bIns="50800" rtlCol="0" anchor="ctr"/>
            <a:lstStyle/>
            <a:p>
              <a:pPr algn="ctr">
                <a:lnSpc>
                  <a:spcPts val="2624"/>
                </a:lnSpc>
              </a:pPr>
              <a:endParaRPr/>
            </a:p>
          </p:txBody>
        </p:sp>
      </p:grpSp>
      <p:sp>
        <p:nvSpPr>
          <p:cNvPr id="9" name="Freeform 9"/>
          <p:cNvSpPr/>
          <p:nvPr/>
        </p:nvSpPr>
        <p:spPr>
          <a:xfrm>
            <a:off x="7654719" y="9732707"/>
            <a:ext cx="2978563" cy="1634486"/>
          </a:xfrm>
          <a:custGeom>
            <a:avLst/>
            <a:gdLst/>
            <a:ahLst/>
            <a:cxnLst/>
            <a:rect l="l" t="t" r="r" b="b"/>
            <a:pathLst>
              <a:path w="2978563" h="1634486">
                <a:moveTo>
                  <a:pt x="0" y="0"/>
                </a:moveTo>
                <a:lnTo>
                  <a:pt x="2978562" y="0"/>
                </a:lnTo>
                <a:lnTo>
                  <a:pt x="2978562" y="1634487"/>
                </a:lnTo>
                <a:lnTo>
                  <a:pt x="0" y="1634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1985977"/>
            <a:ext cx="7659382" cy="795373"/>
          </a:xfrm>
          <a:prstGeom prst="rect">
            <a:avLst/>
          </a:prstGeom>
        </p:spPr>
        <p:txBody>
          <a:bodyPr lIns="0" tIns="0" rIns="0" bIns="0" rtlCol="0" anchor="t">
            <a:spAutoFit/>
          </a:bodyPr>
          <a:lstStyle/>
          <a:p>
            <a:pPr algn="l">
              <a:lnSpc>
                <a:spcPts val="5608"/>
              </a:lnSpc>
            </a:pPr>
            <a:r>
              <a:rPr lang="en-US" sz="5392" b="1">
                <a:solidFill>
                  <a:srgbClr val="2F4F4F"/>
                </a:solidFill>
                <a:latin typeface="Poppins Medium"/>
                <a:ea typeface="Poppins Medium"/>
                <a:cs typeface="Poppins Medium"/>
                <a:sym typeface="Poppins Medium"/>
              </a:rPr>
              <a:t>Promblem Overview</a:t>
            </a:r>
          </a:p>
        </p:txBody>
      </p:sp>
      <p:sp>
        <p:nvSpPr>
          <p:cNvPr id="11" name="TextBox 11"/>
          <p:cNvSpPr txBox="1"/>
          <p:nvPr/>
        </p:nvSpPr>
        <p:spPr>
          <a:xfrm>
            <a:off x="265232" y="3172890"/>
            <a:ext cx="10494819" cy="5479385"/>
          </a:xfrm>
          <a:prstGeom prst="rect">
            <a:avLst/>
          </a:prstGeom>
        </p:spPr>
        <p:txBody>
          <a:bodyPr lIns="0" tIns="0" rIns="0" bIns="0" rtlCol="0" anchor="t">
            <a:spAutoFit/>
          </a:bodyPr>
          <a:lstStyle/>
          <a:p>
            <a:pPr marL="577613" lvl="1" indent="-288806" algn="l">
              <a:lnSpc>
                <a:spcPts val="4253"/>
              </a:lnSpc>
              <a:buFont typeface="Arial"/>
              <a:buChar char="•"/>
            </a:pPr>
            <a:r>
              <a:rPr lang="en-US" sz="2675" dirty="0">
                <a:solidFill>
                  <a:srgbClr val="2F4F4F"/>
                </a:solidFill>
                <a:latin typeface="League Spartan"/>
                <a:ea typeface="League Spartan"/>
                <a:cs typeface="League Spartan"/>
                <a:sym typeface="League Spartan"/>
              </a:rPr>
              <a:t>Problem: </a:t>
            </a:r>
            <a:r>
              <a:rPr lang="en-US" sz="2675">
                <a:solidFill>
                  <a:srgbClr val="2F4F4F"/>
                </a:solidFill>
                <a:latin typeface="League Spartan"/>
                <a:ea typeface="League Spartan"/>
                <a:cs typeface="League Spartan"/>
                <a:sym typeface="League Spartan"/>
              </a:rPr>
              <a:t>Your Company </a:t>
            </a:r>
            <a:r>
              <a:rPr lang="en-US" sz="2675" dirty="0">
                <a:solidFill>
                  <a:srgbClr val="2F4F4F"/>
                </a:solidFill>
                <a:latin typeface="League Spartan"/>
                <a:ea typeface="League Spartan"/>
                <a:cs typeface="League Spartan"/>
                <a:sym typeface="League Spartan"/>
              </a:rPr>
              <a:t>lack clear visibility into employee trends, hiring efficiency, attrition, and workforce demographics.</a:t>
            </a:r>
          </a:p>
          <a:p>
            <a:pPr marL="577613" lvl="1" indent="-288806" algn="l">
              <a:lnSpc>
                <a:spcPts val="4253"/>
              </a:lnSpc>
              <a:buFont typeface="Arial"/>
              <a:buChar char="•"/>
            </a:pPr>
            <a:r>
              <a:rPr lang="en-US" sz="2675" dirty="0">
                <a:solidFill>
                  <a:srgbClr val="2F4F4F"/>
                </a:solidFill>
                <a:latin typeface="League Spartan"/>
                <a:ea typeface="League Spartan"/>
                <a:cs typeface="League Spartan"/>
                <a:sym typeface="League Spartan"/>
              </a:rPr>
              <a:t>Solution: A Power BI dashboard built on a normalized employee database that provides actionable HR insights.</a:t>
            </a:r>
          </a:p>
          <a:p>
            <a:pPr marL="577613" lvl="1" indent="-288806" algn="l">
              <a:lnSpc>
                <a:spcPts val="4253"/>
              </a:lnSpc>
              <a:buFont typeface="Arial"/>
              <a:buChar char="•"/>
            </a:pPr>
            <a:r>
              <a:rPr lang="en-US" sz="2675" dirty="0">
                <a:solidFill>
                  <a:srgbClr val="2F4F4F"/>
                </a:solidFill>
                <a:latin typeface="League Spartan"/>
                <a:ea typeface="League Spartan"/>
                <a:cs typeface="League Spartan"/>
                <a:sym typeface="League Spartan"/>
              </a:rPr>
              <a:t>Unique Value Proposition: Combines comprehensive HR metrics with dynamic visuals for real-time decision-making.</a:t>
            </a:r>
          </a:p>
          <a:p>
            <a:pPr algn="l">
              <a:lnSpc>
                <a:spcPts val="4253"/>
              </a:lnSpc>
            </a:pPr>
            <a:endParaRPr lang="en-US" sz="2675" dirty="0">
              <a:solidFill>
                <a:srgbClr val="2F4F4F"/>
              </a:solidFill>
              <a:latin typeface="League Spartan"/>
              <a:ea typeface="League Spartan"/>
              <a:cs typeface="League Spartan"/>
              <a:sym typeface="League Spartan"/>
            </a:endParaRPr>
          </a:p>
        </p:txBody>
      </p:sp>
      <p:sp>
        <p:nvSpPr>
          <p:cNvPr id="12" name="Freeform 12"/>
          <p:cNvSpPr/>
          <p:nvPr/>
        </p:nvSpPr>
        <p:spPr>
          <a:xfrm>
            <a:off x="15720072" y="9208133"/>
            <a:ext cx="2530752" cy="1028700"/>
          </a:xfrm>
          <a:custGeom>
            <a:avLst/>
            <a:gdLst/>
            <a:ahLst/>
            <a:cxnLst/>
            <a:rect l="l" t="t" r="r" b="b"/>
            <a:pathLst>
              <a:path w="2530752" h="1028700">
                <a:moveTo>
                  <a:pt x="0" y="0"/>
                </a:moveTo>
                <a:lnTo>
                  <a:pt x="2530751" y="0"/>
                </a:lnTo>
                <a:lnTo>
                  <a:pt x="2530751" y="1028700"/>
                </a:lnTo>
                <a:lnTo>
                  <a:pt x="0" y="1028700"/>
                </a:lnTo>
                <a:lnTo>
                  <a:pt x="0" y="0"/>
                </a:lnTo>
                <a:close/>
              </a:path>
            </a:pathLst>
          </a:custGeom>
          <a:blipFill>
            <a:blip r:embed="rId5"/>
            <a:stretch>
              <a:fillRect r="-265"/>
            </a:stretch>
          </a:blipFill>
        </p:spPr>
      </p:sp>
      <p:sp>
        <p:nvSpPr>
          <p:cNvPr id="13" name="Freeform 13"/>
          <p:cNvSpPr/>
          <p:nvPr/>
        </p:nvSpPr>
        <p:spPr>
          <a:xfrm>
            <a:off x="0" y="8446996"/>
            <a:ext cx="2105766" cy="1840004"/>
          </a:xfrm>
          <a:custGeom>
            <a:avLst/>
            <a:gdLst/>
            <a:ahLst/>
            <a:cxnLst/>
            <a:rect l="l" t="t" r="r" b="b"/>
            <a:pathLst>
              <a:path w="2105766" h="1840004">
                <a:moveTo>
                  <a:pt x="0" y="0"/>
                </a:moveTo>
                <a:lnTo>
                  <a:pt x="2105766" y="0"/>
                </a:lnTo>
                <a:lnTo>
                  <a:pt x="2105766" y="1840004"/>
                </a:lnTo>
                <a:lnTo>
                  <a:pt x="0" y="1840004"/>
                </a:lnTo>
                <a:lnTo>
                  <a:pt x="0" y="0"/>
                </a:lnTo>
                <a:close/>
              </a:path>
            </a:pathLst>
          </a:custGeom>
          <a:blipFill>
            <a:blip r:embed="rId6"/>
            <a:stretch>
              <a:fillRect t="-2607" b="-2607"/>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812334" y="2241373"/>
            <a:ext cx="9323649" cy="5382329"/>
          </a:xfrm>
          <a:custGeom>
            <a:avLst/>
            <a:gdLst/>
            <a:ahLst/>
            <a:cxnLst/>
            <a:rect l="l" t="t" r="r" b="b"/>
            <a:pathLst>
              <a:path w="9323649" h="5382329">
                <a:moveTo>
                  <a:pt x="0" y="0"/>
                </a:moveTo>
                <a:lnTo>
                  <a:pt x="9323649" y="0"/>
                </a:lnTo>
                <a:lnTo>
                  <a:pt x="9323649" y="5382329"/>
                </a:lnTo>
                <a:lnTo>
                  <a:pt x="0" y="5382329"/>
                </a:lnTo>
                <a:lnTo>
                  <a:pt x="0" y="0"/>
                </a:lnTo>
                <a:close/>
              </a:path>
            </a:pathLst>
          </a:custGeom>
          <a:blipFill>
            <a:blip r:embed="rId2"/>
            <a:stretch>
              <a:fillRect l="-1058" t="-747" b="-4507"/>
            </a:stretch>
          </a:blipFill>
        </p:spPr>
      </p:sp>
      <p:sp>
        <p:nvSpPr>
          <p:cNvPr id="3" name="TextBox 3"/>
          <p:cNvSpPr txBox="1"/>
          <p:nvPr/>
        </p:nvSpPr>
        <p:spPr>
          <a:xfrm>
            <a:off x="10500987" y="1400252"/>
            <a:ext cx="7285491" cy="6942590"/>
          </a:xfrm>
          <a:prstGeom prst="rect">
            <a:avLst/>
          </a:prstGeom>
        </p:spPr>
        <p:txBody>
          <a:bodyPr lIns="0" tIns="0" rIns="0" bIns="0" rtlCol="0" anchor="t">
            <a:spAutoFit/>
          </a:bodyPr>
          <a:lstStyle/>
          <a:p>
            <a:pPr marL="0" lvl="0" indent="0" algn="l">
              <a:lnSpc>
                <a:spcPts val="3960"/>
              </a:lnSpc>
              <a:spcBef>
                <a:spcPct val="0"/>
              </a:spcBef>
            </a:pPr>
            <a:r>
              <a:rPr lang="en-US" sz="3600" b="1" u="none" strike="noStrike" spc="-36">
                <a:solidFill>
                  <a:srgbClr val="2F4F4F"/>
                </a:solidFill>
                <a:latin typeface="Muli Bold"/>
                <a:ea typeface="Muli Bold"/>
                <a:cs typeface="Muli Bold"/>
                <a:sym typeface="Muli Bold"/>
              </a:rPr>
              <a:t>The charts show tech job distribution and average salaries in US companies. ML Engineers have the highest headcount with 81K employees, while AI Researchers have the lowest at 11K.</a:t>
            </a:r>
          </a:p>
          <a:p>
            <a:pPr marL="0" lvl="0" indent="0" algn="l">
              <a:lnSpc>
                <a:spcPts val="3960"/>
              </a:lnSpc>
              <a:spcBef>
                <a:spcPct val="0"/>
              </a:spcBef>
            </a:pPr>
            <a:r>
              <a:rPr lang="en-US" sz="3600" b="1" u="none" strike="noStrike" spc="-36">
                <a:solidFill>
                  <a:srgbClr val="2F4F4F"/>
                </a:solidFill>
                <a:latin typeface="Muli Bold"/>
                <a:ea typeface="Muli Bold"/>
                <a:cs typeface="Muli Bold"/>
                <a:sym typeface="Muli Bold"/>
              </a:rPr>
              <a:t>For salaries, Data Scientists top the list with an average of $210K, while IT Support roles are the lowest at $144K. This highlights the demand and value of different tech roles.</a:t>
            </a:r>
          </a:p>
          <a:p>
            <a:pPr marL="0" lvl="0" indent="0" algn="l">
              <a:lnSpc>
                <a:spcPts val="3960"/>
              </a:lnSpc>
              <a:spcBef>
                <a:spcPct val="0"/>
              </a:spcBef>
            </a:pPr>
            <a:endParaRPr lang="en-US" sz="3600" b="1" u="none" strike="noStrike" spc="-36">
              <a:solidFill>
                <a:srgbClr val="2F4F4F"/>
              </a:solidFill>
              <a:latin typeface="Muli Bold"/>
              <a:ea typeface="Muli Bold"/>
              <a:cs typeface="Muli Bold"/>
              <a:sym typeface="Muli Bold"/>
            </a:endParaRPr>
          </a:p>
        </p:txBody>
      </p:sp>
      <p:sp>
        <p:nvSpPr>
          <p:cNvPr id="4" name="Freeform 4"/>
          <p:cNvSpPr/>
          <p:nvPr/>
        </p:nvSpPr>
        <p:spPr>
          <a:xfrm>
            <a:off x="9525" y="0"/>
            <a:ext cx="2618621" cy="1352627"/>
          </a:xfrm>
          <a:custGeom>
            <a:avLst/>
            <a:gdLst/>
            <a:ahLst/>
            <a:cxnLst/>
            <a:rect l="l" t="t" r="r" b="b"/>
            <a:pathLst>
              <a:path w="2618621" h="1352627">
                <a:moveTo>
                  <a:pt x="0" y="0"/>
                </a:moveTo>
                <a:lnTo>
                  <a:pt x="2618621" y="0"/>
                </a:lnTo>
                <a:lnTo>
                  <a:pt x="2618621" y="1352627"/>
                </a:lnTo>
                <a:lnTo>
                  <a:pt x="0" y="1352627"/>
                </a:lnTo>
                <a:lnTo>
                  <a:pt x="0" y="0"/>
                </a:lnTo>
                <a:close/>
              </a:path>
            </a:pathLst>
          </a:custGeom>
          <a:blipFill>
            <a:blip r:embed="rId3"/>
            <a:stretch>
              <a:fillRect l="-1365" r="-1365"/>
            </a:stretch>
          </a:blipFill>
        </p:spPr>
      </p:sp>
      <p:sp>
        <p:nvSpPr>
          <p:cNvPr id="5" name="Freeform 5"/>
          <p:cNvSpPr/>
          <p:nvPr/>
        </p:nvSpPr>
        <p:spPr>
          <a:xfrm>
            <a:off x="-30295" y="8436314"/>
            <a:ext cx="2117991" cy="1850686"/>
          </a:xfrm>
          <a:custGeom>
            <a:avLst/>
            <a:gdLst/>
            <a:ahLst/>
            <a:cxnLst/>
            <a:rect l="l" t="t" r="r" b="b"/>
            <a:pathLst>
              <a:path w="2117991" h="1850686">
                <a:moveTo>
                  <a:pt x="0" y="0"/>
                </a:moveTo>
                <a:lnTo>
                  <a:pt x="2117990" y="0"/>
                </a:lnTo>
                <a:lnTo>
                  <a:pt x="2117990" y="1850686"/>
                </a:lnTo>
                <a:lnTo>
                  <a:pt x="0" y="1850686"/>
                </a:lnTo>
                <a:lnTo>
                  <a:pt x="0" y="0"/>
                </a:lnTo>
                <a:close/>
              </a:path>
            </a:pathLst>
          </a:custGeom>
          <a:blipFill>
            <a:blip r:embed="rId4"/>
            <a:stretch>
              <a:fillRect t="-2607" b="-2607"/>
            </a:stretch>
          </a:blipFill>
        </p:spPr>
      </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5"/>
            <a:stretch>
              <a:fillRect r="-265"/>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585147" y="3017084"/>
            <a:ext cx="9541820" cy="3280001"/>
          </a:xfrm>
          <a:custGeom>
            <a:avLst/>
            <a:gdLst/>
            <a:ahLst/>
            <a:cxnLst/>
            <a:rect l="l" t="t" r="r" b="b"/>
            <a:pathLst>
              <a:path w="9541820" h="3280001">
                <a:moveTo>
                  <a:pt x="0" y="0"/>
                </a:moveTo>
                <a:lnTo>
                  <a:pt x="9541820" y="0"/>
                </a:lnTo>
                <a:lnTo>
                  <a:pt x="9541820" y="3280001"/>
                </a:lnTo>
                <a:lnTo>
                  <a:pt x="0" y="3280001"/>
                </a:lnTo>
                <a:lnTo>
                  <a:pt x="0" y="0"/>
                </a:lnTo>
                <a:close/>
              </a:path>
            </a:pathLst>
          </a:custGeom>
          <a:blipFill>
            <a:blip r:embed="rId2"/>
            <a:stretch>
              <a:fillRect/>
            </a:stretch>
          </a:blipFill>
        </p:spPr>
      </p:sp>
      <p:sp>
        <p:nvSpPr>
          <p:cNvPr id="3" name="TextBox 3"/>
          <p:cNvSpPr txBox="1"/>
          <p:nvPr/>
        </p:nvSpPr>
        <p:spPr>
          <a:xfrm>
            <a:off x="10679520" y="2453000"/>
            <a:ext cx="6343104" cy="4455795"/>
          </a:xfrm>
          <a:prstGeom prst="rect">
            <a:avLst/>
          </a:prstGeom>
        </p:spPr>
        <p:txBody>
          <a:bodyPr lIns="0" tIns="0" rIns="0" bIns="0" rtlCol="0" anchor="t">
            <a:spAutoFit/>
          </a:bodyPr>
          <a:lstStyle/>
          <a:p>
            <a:pPr marL="0" lvl="0" indent="0" algn="l">
              <a:lnSpc>
                <a:spcPts val="3960"/>
              </a:lnSpc>
              <a:spcBef>
                <a:spcPct val="0"/>
              </a:spcBef>
            </a:pPr>
            <a:r>
              <a:rPr lang="en-US" sz="3600" b="1" u="none" strike="noStrike" spc="-36">
                <a:solidFill>
                  <a:srgbClr val="2F4F4F"/>
                </a:solidFill>
                <a:latin typeface="Muli Bold"/>
                <a:ea typeface="Muli Bold"/>
                <a:cs typeface="Muli Bold"/>
                <a:sym typeface="Muli Bold"/>
              </a:rPr>
              <a:t>The majority of employees are in their 30s to 50s (around 128K–129K). The 20s group follows with 109K, while the 60s group has a significant drop at just 6K. This indicates a workforce concentrated in mid-age groups.</a:t>
            </a:r>
          </a:p>
        </p:txBody>
      </p:sp>
      <p:sp>
        <p:nvSpPr>
          <p:cNvPr id="4" name="Freeform 4"/>
          <p:cNvSpPr/>
          <p:nvPr/>
        </p:nvSpPr>
        <p:spPr>
          <a:xfrm>
            <a:off x="0" y="0"/>
            <a:ext cx="2618621" cy="1352627"/>
          </a:xfrm>
          <a:custGeom>
            <a:avLst/>
            <a:gdLst/>
            <a:ahLst/>
            <a:cxnLst/>
            <a:rect l="l" t="t" r="r" b="b"/>
            <a:pathLst>
              <a:path w="2618621" h="1352627">
                <a:moveTo>
                  <a:pt x="0" y="0"/>
                </a:moveTo>
                <a:lnTo>
                  <a:pt x="2618621" y="0"/>
                </a:lnTo>
                <a:lnTo>
                  <a:pt x="2618621" y="1352627"/>
                </a:lnTo>
                <a:lnTo>
                  <a:pt x="0" y="1352627"/>
                </a:lnTo>
                <a:lnTo>
                  <a:pt x="0" y="0"/>
                </a:lnTo>
                <a:close/>
              </a:path>
            </a:pathLst>
          </a:custGeom>
          <a:blipFill>
            <a:blip r:embed="rId3"/>
            <a:stretch>
              <a:fillRect l="-1365" r="-1365"/>
            </a:stretch>
          </a:blipFill>
        </p:spPr>
      </p:sp>
      <p:sp>
        <p:nvSpPr>
          <p:cNvPr id="5" name="Freeform 5"/>
          <p:cNvSpPr/>
          <p:nvPr/>
        </p:nvSpPr>
        <p:spPr>
          <a:xfrm>
            <a:off x="-30295" y="8436314"/>
            <a:ext cx="2117991" cy="1850686"/>
          </a:xfrm>
          <a:custGeom>
            <a:avLst/>
            <a:gdLst/>
            <a:ahLst/>
            <a:cxnLst/>
            <a:rect l="l" t="t" r="r" b="b"/>
            <a:pathLst>
              <a:path w="2117991" h="1850686">
                <a:moveTo>
                  <a:pt x="0" y="0"/>
                </a:moveTo>
                <a:lnTo>
                  <a:pt x="2117990" y="0"/>
                </a:lnTo>
                <a:lnTo>
                  <a:pt x="2117990" y="1850686"/>
                </a:lnTo>
                <a:lnTo>
                  <a:pt x="0" y="1850686"/>
                </a:lnTo>
                <a:lnTo>
                  <a:pt x="0" y="0"/>
                </a:lnTo>
                <a:close/>
              </a:path>
            </a:pathLst>
          </a:custGeom>
          <a:blipFill>
            <a:blip r:embed="rId4"/>
            <a:stretch>
              <a:fillRect t="-2607" b="-2607"/>
            </a:stretch>
          </a:blipFill>
        </p:spPr>
      </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5"/>
            <a:stretch>
              <a:fillRect r="-265"/>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9525" y="0"/>
            <a:ext cx="2618621" cy="1352627"/>
          </a:xfrm>
          <a:custGeom>
            <a:avLst/>
            <a:gdLst/>
            <a:ahLst/>
            <a:cxnLst/>
            <a:rect l="l" t="t" r="r" b="b"/>
            <a:pathLst>
              <a:path w="2618621" h="1352627">
                <a:moveTo>
                  <a:pt x="0" y="0"/>
                </a:moveTo>
                <a:lnTo>
                  <a:pt x="2618621" y="0"/>
                </a:lnTo>
                <a:lnTo>
                  <a:pt x="2618621" y="1352627"/>
                </a:lnTo>
                <a:lnTo>
                  <a:pt x="0" y="1352627"/>
                </a:lnTo>
                <a:lnTo>
                  <a:pt x="0" y="0"/>
                </a:lnTo>
                <a:close/>
              </a:path>
            </a:pathLst>
          </a:custGeom>
          <a:blipFill>
            <a:blip r:embed="rId2"/>
            <a:stretch>
              <a:fillRect l="-1365" r="-1365"/>
            </a:stretch>
          </a:blipFill>
        </p:spPr>
      </p:sp>
      <p:sp>
        <p:nvSpPr>
          <p:cNvPr id="3" name="Freeform 3"/>
          <p:cNvSpPr/>
          <p:nvPr/>
        </p:nvSpPr>
        <p:spPr>
          <a:xfrm>
            <a:off x="-30295" y="8436314"/>
            <a:ext cx="2117991" cy="1850686"/>
          </a:xfrm>
          <a:custGeom>
            <a:avLst/>
            <a:gdLst/>
            <a:ahLst/>
            <a:cxnLst/>
            <a:rect l="l" t="t" r="r" b="b"/>
            <a:pathLst>
              <a:path w="2117991" h="1850686">
                <a:moveTo>
                  <a:pt x="0" y="0"/>
                </a:moveTo>
                <a:lnTo>
                  <a:pt x="2117990" y="0"/>
                </a:lnTo>
                <a:lnTo>
                  <a:pt x="2117990" y="1850686"/>
                </a:lnTo>
                <a:lnTo>
                  <a:pt x="0" y="1850686"/>
                </a:lnTo>
                <a:lnTo>
                  <a:pt x="0" y="0"/>
                </a:lnTo>
                <a:close/>
              </a:path>
            </a:pathLst>
          </a:custGeom>
          <a:blipFill>
            <a:blip r:embed="rId3"/>
            <a:stretch>
              <a:fillRect t="-2607" b="-2607"/>
            </a:stretch>
          </a:blipFill>
        </p:spPr>
      </p:sp>
      <p:sp>
        <p:nvSpPr>
          <p:cNvPr id="4" name="Freeform 4"/>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5" name="Freeform 5"/>
          <p:cNvSpPr/>
          <p:nvPr/>
        </p:nvSpPr>
        <p:spPr>
          <a:xfrm>
            <a:off x="570632" y="1905644"/>
            <a:ext cx="7430417" cy="5217484"/>
          </a:xfrm>
          <a:custGeom>
            <a:avLst/>
            <a:gdLst/>
            <a:ahLst/>
            <a:cxnLst/>
            <a:rect l="l" t="t" r="r" b="b"/>
            <a:pathLst>
              <a:path w="7430417" h="5217484">
                <a:moveTo>
                  <a:pt x="0" y="0"/>
                </a:moveTo>
                <a:lnTo>
                  <a:pt x="7430417" y="0"/>
                </a:lnTo>
                <a:lnTo>
                  <a:pt x="7430417" y="5217484"/>
                </a:lnTo>
                <a:lnTo>
                  <a:pt x="0" y="5217484"/>
                </a:lnTo>
                <a:lnTo>
                  <a:pt x="0" y="0"/>
                </a:lnTo>
                <a:close/>
              </a:path>
            </a:pathLst>
          </a:custGeom>
          <a:blipFill>
            <a:blip r:embed="rId5"/>
            <a:stretch>
              <a:fillRect/>
            </a:stretch>
          </a:blipFill>
        </p:spPr>
      </p:sp>
      <p:sp>
        <p:nvSpPr>
          <p:cNvPr id="6" name="TextBox 6"/>
          <p:cNvSpPr txBox="1"/>
          <p:nvPr/>
        </p:nvSpPr>
        <p:spPr>
          <a:xfrm>
            <a:off x="8934295" y="3330339"/>
            <a:ext cx="7750253" cy="2396669"/>
          </a:xfrm>
          <a:prstGeom prst="rect">
            <a:avLst/>
          </a:prstGeom>
        </p:spPr>
        <p:txBody>
          <a:bodyPr lIns="0" tIns="0" rIns="0" bIns="0" rtlCol="0" anchor="t">
            <a:spAutoFit/>
          </a:bodyPr>
          <a:lstStyle/>
          <a:p>
            <a:pPr marL="0" lvl="0" indent="0" algn="l">
              <a:lnSpc>
                <a:spcPts val="3810"/>
              </a:lnSpc>
              <a:spcBef>
                <a:spcPct val="0"/>
              </a:spcBef>
            </a:pPr>
            <a:r>
              <a:rPr lang="en-US" sz="3464" b="1" u="none" strike="noStrike" spc="-34">
                <a:solidFill>
                  <a:srgbClr val="2F4F4F"/>
                </a:solidFill>
                <a:latin typeface="Muli Bold"/>
                <a:ea typeface="Muli Bold"/>
                <a:cs typeface="Muli Bold"/>
                <a:sym typeface="Muli Bold"/>
              </a:rPr>
              <a:t>Texas and California have the highest number (3.2K), followed by New York (2.7K), Pennsylvania (2.6K), and Illinois (1.9K).</a:t>
            </a:r>
          </a:p>
          <a:p>
            <a:pPr marL="0" lvl="0" indent="0" algn="l">
              <a:lnSpc>
                <a:spcPts val="3810"/>
              </a:lnSpc>
              <a:spcBef>
                <a:spcPct val="0"/>
              </a:spcBef>
            </a:pPr>
            <a:endParaRPr lang="en-US" sz="3464" b="1" u="none" strike="noStrike" spc="-34">
              <a:solidFill>
                <a:srgbClr val="2F4F4F"/>
              </a:solidFill>
              <a:latin typeface="Muli Bold"/>
              <a:ea typeface="Muli Bold"/>
              <a:cs typeface="Muli Bold"/>
              <a:sym typeface="Muli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5533343" y="9258300"/>
            <a:ext cx="2530752" cy="1028700"/>
          </a:xfrm>
          <a:custGeom>
            <a:avLst/>
            <a:gdLst/>
            <a:ahLst/>
            <a:cxnLst/>
            <a:rect l="l" t="t" r="r" b="b"/>
            <a:pathLst>
              <a:path w="2530752" h="1028700">
                <a:moveTo>
                  <a:pt x="0" y="0"/>
                </a:moveTo>
                <a:lnTo>
                  <a:pt x="2530751" y="0"/>
                </a:lnTo>
                <a:lnTo>
                  <a:pt x="2530751" y="1028700"/>
                </a:lnTo>
                <a:lnTo>
                  <a:pt x="0" y="1028700"/>
                </a:lnTo>
                <a:lnTo>
                  <a:pt x="0" y="0"/>
                </a:lnTo>
                <a:close/>
              </a:path>
            </a:pathLst>
          </a:custGeom>
          <a:blipFill>
            <a:blip r:embed="rId4"/>
            <a:stretch>
              <a:fillRect r="-265"/>
            </a:stretch>
          </a:blipFill>
        </p:spPr>
      </p:sp>
      <p:sp>
        <p:nvSpPr>
          <p:cNvPr id="7" name="Freeform 7"/>
          <p:cNvSpPr/>
          <p:nvPr/>
        </p:nvSpPr>
        <p:spPr>
          <a:xfrm>
            <a:off x="859895" y="8522092"/>
            <a:ext cx="2019824" cy="1764908"/>
          </a:xfrm>
          <a:custGeom>
            <a:avLst/>
            <a:gdLst/>
            <a:ahLst/>
            <a:cxnLst/>
            <a:rect l="l" t="t" r="r" b="b"/>
            <a:pathLst>
              <a:path w="2019824" h="1764908">
                <a:moveTo>
                  <a:pt x="0" y="0"/>
                </a:moveTo>
                <a:lnTo>
                  <a:pt x="2019823" y="0"/>
                </a:lnTo>
                <a:lnTo>
                  <a:pt x="2019823" y="1764908"/>
                </a:lnTo>
                <a:lnTo>
                  <a:pt x="0" y="1764908"/>
                </a:lnTo>
                <a:lnTo>
                  <a:pt x="0" y="0"/>
                </a:lnTo>
                <a:close/>
              </a:path>
            </a:pathLst>
          </a:custGeom>
          <a:blipFill>
            <a:blip r:embed="rId5"/>
            <a:stretch>
              <a:fillRect t="-2607" b="-2607"/>
            </a:stretch>
          </a:blipFill>
        </p:spPr>
      </p:sp>
      <p:sp>
        <p:nvSpPr>
          <p:cNvPr id="8" name="Freeform 8"/>
          <p:cNvSpPr/>
          <p:nvPr/>
        </p:nvSpPr>
        <p:spPr>
          <a:xfrm>
            <a:off x="937795" y="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6"/>
            <a:stretch>
              <a:fillRect l="-1365" r="-1365"/>
            </a:stretch>
          </a:blipFill>
        </p:spPr>
      </p:sp>
      <p:sp>
        <p:nvSpPr>
          <p:cNvPr id="9" name="Freeform 9"/>
          <p:cNvSpPr/>
          <p:nvPr/>
        </p:nvSpPr>
        <p:spPr>
          <a:xfrm>
            <a:off x="11320813" y="3086100"/>
            <a:ext cx="4943881" cy="4323648"/>
          </a:xfrm>
          <a:custGeom>
            <a:avLst/>
            <a:gdLst/>
            <a:ahLst/>
            <a:cxnLst/>
            <a:rect l="l" t="t" r="r" b="b"/>
            <a:pathLst>
              <a:path w="4943881" h="4323648">
                <a:moveTo>
                  <a:pt x="0" y="0"/>
                </a:moveTo>
                <a:lnTo>
                  <a:pt x="4943881" y="0"/>
                </a:lnTo>
                <a:lnTo>
                  <a:pt x="4943881" y="4323648"/>
                </a:lnTo>
                <a:lnTo>
                  <a:pt x="0" y="43236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028700" y="4462020"/>
            <a:ext cx="13763773" cy="1420110"/>
          </a:xfrm>
          <a:prstGeom prst="rect">
            <a:avLst/>
          </a:prstGeom>
        </p:spPr>
        <p:txBody>
          <a:bodyPr lIns="0" tIns="0" rIns="0" bIns="0" rtlCol="0" anchor="t">
            <a:spAutoFit/>
          </a:bodyPr>
          <a:lstStyle/>
          <a:p>
            <a:pPr algn="l">
              <a:lnSpc>
                <a:spcPts val="8631"/>
              </a:lnSpc>
            </a:pPr>
            <a:r>
              <a:rPr lang="en-US" sz="8299" b="1">
                <a:solidFill>
                  <a:srgbClr val="2F4F4F"/>
                </a:solidFill>
                <a:latin typeface="Poppins Bold"/>
                <a:ea typeface="Poppins Bold"/>
                <a:cs typeface="Poppins Bold"/>
                <a:sym typeface="Poppins Bold"/>
              </a:rPr>
              <a:t>Attrition Analysis</a:t>
            </a:r>
          </a:p>
          <a:p>
            <a:pPr algn="l">
              <a:lnSpc>
                <a:spcPts val="2184"/>
              </a:lnSpc>
            </a:pPr>
            <a:endParaRPr lang="en-US" sz="8299" b="1">
              <a:solidFill>
                <a:srgbClr val="2F4F4F"/>
              </a:solidFill>
              <a:latin typeface="Poppins Bold"/>
              <a:ea typeface="Poppins Bold"/>
              <a:cs typeface="Poppins Bold"/>
              <a:sym typeface="Poppins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4639658" y="1474329"/>
            <a:ext cx="7247542" cy="3985863"/>
          </a:xfrm>
          <a:custGeom>
            <a:avLst/>
            <a:gdLst/>
            <a:ahLst/>
            <a:cxnLst/>
            <a:rect l="l" t="t" r="r" b="b"/>
            <a:pathLst>
              <a:path w="6807581" h="3669171">
                <a:moveTo>
                  <a:pt x="0" y="0"/>
                </a:moveTo>
                <a:lnTo>
                  <a:pt x="6807581" y="0"/>
                </a:lnTo>
                <a:lnTo>
                  <a:pt x="6807581" y="3669170"/>
                </a:lnTo>
                <a:lnTo>
                  <a:pt x="0" y="3669170"/>
                </a:lnTo>
                <a:lnTo>
                  <a:pt x="0" y="0"/>
                </a:lnTo>
                <a:close/>
              </a:path>
            </a:pathLst>
          </a:custGeom>
          <a:blipFill>
            <a:blip r:embed="rId2"/>
            <a:stretch>
              <a:fillRect/>
            </a:stretch>
          </a:blipFill>
        </p:spPr>
      </p:sp>
      <p:sp>
        <p:nvSpPr>
          <p:cNvPr id="3" name="TextBox 3"/>
          <p:cNvSpPr txBox="1"/>
          <p:nvPr/>
        </p:nvSpPr>
        <p:spPr>
          <a:xfrm>
            <a:off x="727787" y="5951494"/>
            <a:ext cx="15655213" cy="2051844"/>
          </a:xfrm>
          <a:prstGeom prst="rect">
            <a:avLst/>
          </a:prstGeom>
        </p:spPr>
        <p:txBody>
          <a:bodyPr wrap="square" lIns="0" tIns="0" rIns="0" bIns="0" rtlCol="0" anchor="t">
            <a:spAutoFit/>
          </a:bodyPr>
          <a:lstStyle/>
          <a:p>
            <a:pPr marL="0" lvl="0" indent="0" algn="l">
              <a:lnSpc>
                <a:spcPts val="3960"/>
              </a:lnSpc>
              <a:spcBef>
                <a:spcPct val="0"/>
              </a:spcBef>
            </a:pPr>
            <a:r>
              <a:rPr lang="en-US" sz="3600" b="1" u="none" strike="noStrike" spc="-36">
                <a:solidFill>
                  <a:srgbClr val="2F4F4F"/>
                </a:solidFill>
                <a:latin typeface="Muli Bold"/>
                <a:ea typeface="Muli Bold"/>
                <a:cs typeface="Muli Bold"/>
                <a:sym typeface="Muli Bold"/>
              </a:rPr>
              <a:t>The attrition rate is 26%, indicating that over a quarter of employees have left the organization. This could signal potential retention challenges.</a:t>
            </a:r>
          </a:p>
          <a:p>
            <a:pPr marL="0" lvl="0" indent="0" algn="l">
              <a:lnSpc>
                <a:spcPts val="3960"/>
              </a:lnSpc>
              <a:spcBef>
                <a:spcPct val="0"/>
              </a:spcBef>
            </a:pPr>
            <a:endParaRPr lang="en-US" sz="3600" b="1" u="none" strike="noStrike" spc="-36">
              <a:solidFill>
                <a:srgbClr val="2F4F4F"/>
              </a:solidFill>
              <a:latin typeface="Muli Bold"/>
              <a:ea typeface="Muli Bold"/>
              <a:cs typeface="Muli Bold"/>
              <a:sym typeface="Muli Bold"/>
            </a:endParaRPr>
          </a:p>
        </p:txBody>
      </p:sp>
      <p:sp>
        <p:nvSpPr>
          <p:cNvPr id="4" name="Freeform 4"/>
          <p:cNvSpPr/>
          <p:nvPr/>
        </p:nvSpPr>
        <p:spPr>
          <a:xfrm>
            <a:off x="0" y="0"/>
            <a:ext cx="2618621" cy="1352627"/>
          </a:xfrm>
          <a:custGeom>
            <a:avLst/>
            <a:gdLst/>
            <a:ahLst/>
            <a:cxnLst/>
            <a:rect l="l" t="t" r="r" b="b"/>
            <a:pathLst>
              <a:path w="2618621" h="1352627">
                <a:moveTo>
                  <a:pt x="0" y="0"/>
                </a:moveTo>
                <a:lnTo>
                  <a:pt x="2618621" y="0"/>
                </a:lnTo>
                <a:lnTo>
                  <a:pt x="2618621" y="1352627"/>
                </a:lnTo>
                <a:lnTo>
                  <a:pt x="0" y="1352627"/>
                </a:lnTo>
                <a:lnTo>
                  <a:pt x="0" y="0"/>
                </a:lnTo>
                <a:close/>
              </a:path>
            </a:pathLst>
          </a:custGeom>
          <a:blipFill>
            <a:blip r:embed="rId3"/>
            <a:stretch>
              <a:fillRect l="-1365" r="-1365"/>
            </a:stretch>
          </a:blipFill>
        </p:spPr>
      </p:sp>
      <p:sp>
        <p:nvSpPr>
          <p:cNvPr id="5" name="Freeform 5"/>
          <p:cNvSpPr/>
          <p:nvPr/>
        </p:nvSpPr>
        <p:spPr>
          <a:xfrm>
            <a:off x="-19050" y="8436314"/>
            <a:ext cx="2117991" cy="1850686"/>
          </a:xfrm>
          <a:custGeom>
            <a:avLst/>
            <a:gdLst/>
            <a:ahLst/>
            <a:cxnLst/>
            <a:rect l="l" t="t" r="r" b="b"/>
            <a:pathLst>
              <a:path w="2117991" h="1850686">
                <a:moveTo>
                  <a:pt x="0" y="0"/>
                </a:moveTo>
                <a:lnTo>
                  <a:pt x="2117991" y="0"/>
                </a:lnTo>
                <a:lnTo>
                  <a:pt x="2117991" y="1850686"/>
                </a:lnTo>
                <a:lnTo>
                  <a:pt x="0" y="1850686"/>
                </a:lnTo>
                <a:lnTo>
                  <a:pt x="0" y="0"/>
                </a:lnTo>
                <a:close/>
              </a:path>
            </a:pathLst>
          </a:custGeom>
          <a:blipFill>
            <a:blip r:embed="rId4"/>
            <a:stretch>
              <a:fillRect t="-2607" b="-2607"/>
            </a:stretch>
          </a:blipFill>
        </p:spPr>
      </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5"/>
            <a:stretch>
              <a:fillRect r="-265"/>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334249" y="3250953"/>
            <a:ext cx="9061285" cy="3785094"/>
          </a:xfrm>
          <a:custGeom>
            <a:avLst/>
            <a:gdLst/>
            <a:ahLst/>
            <a:cxnLst/>
            <a:rect l="l" t="t" r="r" b="b"/>
            <a:pathLst>
              <a:path w="9061285" h="3785094">
                <a:moveTo>
                  <a:pt x="0" y="0"/>
                </a:moveTo>
                <a:lnTo>
                  <a:pt x="9061285" y="0"/>
                </a:lnTo>
                <a:lnTo>
                  <a:pt x="9061285" y="3785094"/>
                </a:lnTo>
                <a:lnTo>
                  <a:pt x="0" y="3785094"/>
                </a:lnTo>
                <a:lnTo>
                  <a:pt x="0" y="0"/>
                </a:lnTo>
                <a:close/>
              </a:path>
            </a:pathLst>
          </a:custGeom>
          <a:blipFill>
            <a:blip r:embed="rId2"/>
            <a:stretch>
              <a:fillRect/>
            </a:stretch>
          </a:blipFill>
        </p:spPr>
      </p:sp>
      <p:sp>
        <p:nvSpPr>
          <p:cNvPr id="3" name="TextBox 3"/>
          <p:cNvSpPr txBox="1"/>
          <p:nvPr/>
        </p:nvSpPr>
        <p:spPr>
          <a:xfrm>
            <a:off x="9727271" y="3769360"/>
            <a:ext cx="8560729" cy="2974296"/>
          </a:xfrm>
          <a:prstGeom prst="rect">
            <a:avLst/>
          </a:prstGeom>
        </p:spPr>
        <p:txBody>
          <a:bodyPr lIns="0" tIns="0" rIns="0" bIns="0" rtlCol="0" anchor="t">
            <a:spAutoFit/>
          </a:bodyPr>
          <a:lstStyle/>
          <a:p>
            <a:pPr marL="0" lvl="0" indent="0" algn="l">
              <a:lnSpc>
                <a:spcPts val="3960"/>
              </a:lnSpc>
              <a:spcBef>
                <a:spcPct val="0"/>
              </a:spcBef>
            </a:pPr>
            <a:r>
              <a:rPr lang="en-US" sz="3600" b="1" u="none" strike="noStrike" spc="-36" dirty="0">
                <a:solidFill>
                  <a:srgbClr val="2F4F4F"/>
                </a:solidFill>
                <a:latin typeface="Muli Bold"/>
                <a:ea typeface="Muli Bold"/>
                <a:cs typeface="Muli Bold"/>
                <a:sym typeface="Muli Bold"/>
              </a:rPr>
              <a:t>Most attrition occurs in the 30s to 40s age groups (33K–34K). The 20s group shows lower attrition (28K), while the 60s have minimal attrition, likely due to fewer employees or retirement.</a:t>
            </a:r>
          </a:p>
          <a:p>
            <a:pPr marL="0" lvl="0" indent="0" algn="l">
              <a:lnSpc>
                <a:spcPts val="3960"/>
              </a:lnSpc>
              <a:spcBef>
                <a:spcPct val="0"/>
              </a:spcBef>
            </a:pPr>
            <a:endParaRPr lang="en-US" sz="3600" b="1" u="none" strike="noStrike" spc="-36" dirty="0">
              <a:solidFill>
                <a:srgbClr val="2F4F4F"/>
              </a:solidFill>
              <a:latin typeface="Muli Bold"/>
              <a:ea typeface="Muli Bold"/>
              <a:cs typeface="Muli Bold"/>
              <a:sym typeface="Muli Bold"/>
            </a:endParaRPr>
          </a:p>
        </p:txBody>
      </p:sp>
      <p:sp>
        <p:nvSpPr>
          <p:cNvPr id="4" name="Freeform 4"/>
          <p:cNvSpPr/>
          <p:nvPr/>
        </p:nvSpPr>
        <p:spPr>
          <a:xfrm>
            <a:off x="0" y="0"/>
            <a:ext cx="2618621" cy="1352627"/>
          </a:xfrm>
          <a:custGeom>
            <a:avLst/>
            <a:gdLst/>
            <a:ahLst/>
            <a:cxnLst/>
            <a:rect l="l" t="t" r="r" b="b"/>
            <a:pathLst>
              <a:path w="2618621" h="1352627">
                <a:moveTo>
                  <a:pt x="0" y="0"/>
                </a:moveTo>
                <a:lnTo>
                  <a:pt x="2618621" y="0"/>
                </a:lnTo>
                <a:lnTo>
                  <a:pt x="2618621" y="1352627"/>
                </a:lnTo>
                <a:lnTo>
                  <a:pt x="0" y="1352627"/>
                </a:lnTo>
                <a:lnTo>
                  <a:pt x="0" y="0"/>
                </a:lnTo>
                <a:close/>
              </a:path>
            </a:pathLst>
          </a:custGeom>
          <a:blipFill>
            <a:blip r:embed="rId3"/>
            <a:stretch>
              <a:fillRect l="-1365" r="-1365"/>
            </a:stretch>
          </a:blipFill>
        </p:spPr>
      </p:sp>
      <p:sp>
        <p:nvSpPr>
          <p:cNvPr id="5" name="Freeform 5"/>
          <p:cNvSpPr/>
          <p:nvPr/>
        </p:nvSpPr>
        <p:spPr>
          <a:xfrm>
            <a:off x="0" y="8436314"/>
            <a:ext cx="2117991" cy="1850686"/>
          </a:xfrm>
          <a:custGeom>
            <a:avLst/>
            <a:gdLst/>
            <a:ahLst/>
            <a:cxnLst/>
            <a:rect l="l" t="t" r="r" b="b"/>
            <a:pathLst>
              <a:path w="2117991" h="1850686">
                <a:moveTo>
                  <a:pt x="0" y="0"/>
                </a:moveTo>
                <a:lnTo>
                  <a:pt x="2117991" y="0"/>
                </a:lnTo>
                <a:lnTo>
                  <a:pt x="2117991" y="1850686"/>
                </a:lnTo>
                <a:lnTo>
                  <a:pt x="0" y="1850686"/>
                </a:lnTo>
                <a:lnTo>
                  <a:pt x="0" y="0"/>
                </a:lnTo>
                <a:close/>
              </a:path>
            </a:pathLst>
          </a:custGeom>
          <a:blipFill>
            <a:blip r:embed="rId4"/>
            <a:stretch>
              <a:fillRect t="-2607" b="-2607"/>
            </a:stretch>
          </a:blipFill>
        </p:spPr>
      </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5"/>
            <a:stretch>
              <a:fillRect r="-265"/>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9050" y="0"/>
            <a:ext cx="2618621" cy="1352627"/>
          </a:xfrm>
          <a:custGeom>
            <a:avLst/>
            <a:gdLst/>
            <a:ahLst/>
            <a:cxnLst/>
            <a:rect l="l" t="t" r="r" b="b"/>
            <a:pathLst>
              <a:path w="2618621" h="1352627">
                <a:moveTo>
                  <a:pt x="0" y="0"/>
                </a:moveTo>
                <a:lnTo>
                  <a:pt x="2618621" y="0"/>
                </a:lnTo>
                <a:lnTo>
                  <a:pt x="2618621" y="1352627"/>
                </a:lnTo>
                <a:lnTo>
                  <a:pt x="0" y="1352627"/>
                </a:lnTo>
                <a:lnTo>
                  <a:pt x="0" y="0"/>
                </a:lnTo>
                <a:close/>
              </a:path>
            </a:pathLst>
          </a:custGeom>
          <a:blipFill>
            <a:blip r:embed="rId2"/>
            <a:stretch>
              <a:fillRect l="-1365" r="-1365"/>
            </a:stretch>
          </a:blipFill>
        </p:spPr>
      </p:sp>
      <p:sp>
        <p:nvSpPr>
          <p:cNvPr id="3" name="Freeform 3"/>
          <p:cNvSpPr/>
          <p:nvPr/>
        </p:nvSpPr>
        <p:spPr>
          <a:xfrm>
            <a:off x="0" y="8436314"/>
            <a:ext cx="2117991" cy="1850686"/>
          </a:xfrm>
          <a:custGeom>
            <a:avLst/>
            <a:gdLst/>
            <a:ahLst/>
            <a:cxnLst/>
            <a:rect l="l" t="t" r="r" b="b"/>
            <a:pathLst>
              <a:path w="2117991" h="1850686">
                <a:moveTo>
                  <a:pt x="0" y="0"/>
                </a:moveTo>
                <a:lnTo>
                  <a:pt x="2117991" y="0"/>
                </a:lnTo>
                <a:lnTo>
                  <a:pt x="2117991" y="1850686"/>
                </a:lnTo>
                <a:lnTo>
                  <a:pt x="0" y="1850686"/>
                </a:lnTo>
                <a:lnTo>
                  <a:pt x="0" y="0"/>
                </a:lnTo>
                <a:close/>
              </a:path>
            </a:pathLst>
          </a:custGeom>
          <a:blipFill>
            <a:blip r:embed="rId3"/>
            <a:stretch>
              <a:fillRect t="-2607" b="-2607"/>
            </a:stretch>
          </a:blipFill>
        </p:spPr>
      </p:sp>
      <p:sp>
        <p:nvSpPr>
          <p:cNvPr id="4" name="Freeform 4"/>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5" name="Freeform 5"/>
          <p:cNvSpPr/>
          <p:nvPr/>
        </p:nvSpPr>
        <p:spPr>
          <a:xfrm>
            <a:off x="733391" y="1548883"/>
            <a:ext cx="16821218" cy="3763748"/>
          </a:xfrm>
          <a:custGeom>
            <a:avLst/>
            <a:gdLst/>
            <a:ahLst/>
            <a:cxnLst/>
            <a:rect l="l" t="t" r="r" b="b"/>
            <a:pathLst>
              <a:path w="16821218" h="3763748">
                <a:moveTo>
                  <a:pt x="0" y="0"/>
                </a:moveTo>
                <a:lnTo>
                  <a:pt x="16821218" y="0"/>
                </a:lnTo>
                <a:lnTo>
                  <a:pt x="16821218" y="3763748"/>
                </a:lnTo>
                <a:lnTo>
                  <a:pt x="0" y="3763748"/>
                </a:lnTo>
                <a:lnTo>
                  <a:pt x="0" y="0"/>
                </a:lnTo>
                <a:close/>
              </a:path>
            </a:pathLst>
          </a:custGeom>
          <a:blipFill>
            <a:blip r:embed="rId5"/>
            <a:stretch>
              <a:fillRect/>
            </a:stretch>
          </a:blipFill>
        </p:spPr>
      </p:sp>
      <p:sp>
        <p:nvSpPr>
          <p:cNvPr id="6" name="TextBox 6"/>
          <p:cNvSpPr txBox="1"/>
          <p:nvPr/>
        </p:nvSpPr>
        <p:spPr>
          <a:xfrm>
            <a:off x="2340429" y="5560281"/>
            <a:ext cx="13416819" cy="4493793"/>
          </a:xfrm>
          <a:prstGeom prst="rect">
            <a:avLst/>
          </a:prstGeom>
        </p:spPr>
        <p:txBody>
          <a:bodyPr lIns="0" tIns="0" rIns="0" bIns="0" rtlCol="0" anchor="t">
            <a:spAutoFit/>
          </a:bodyPr>
          <a:lstStyle/>
          <a:p>
            <a:pPr marL="0" lvl="0" indent="0" algn="l">
              <a:lnSpc>
                <a:spcPts val="3960"/>
              </a:lnSpc>
              <a:spcBef>
                <a:spcPct val="0"/>
              </a:spcBef>
            </a:pPr>
            <a:r>
              <a:rPr lang="en-US" sz="3600" b="1" u="none" strike="noStrike" spc="-36">
                <a:solidFill>
                  <a:srgbClr val="2F4F4F"/>
                </a:solidFill>
                <a:latin typeface="Muli Bold"/>
                <a:ea typeface="Muli Bold"/>
                <a:cs typeface="Muli Bold"/>
                <a:sym typeface="Muli Bold"/>
              </a:rPr>
              <a:t>This chart shows employee turnover by job title in US tech companies. The highest attrition is among ML Engineers (20.9K), Network Engineers (16.9K), and Security Specialists (16.8K).</a:t>
            </a:r>
          </a:p>
          <a:p>
            <a:pPr marL="0" lvl="0" indent="0" algn="l">
              <a:lnSpc>
                <a:spcPts val="3960"/>
              </a:lnSpc>
              <a:spcBef>
                <a:spcPct val="0"/>
              </a:spcBef>
            </a:pPr>
            <a:r>
              <a:rPr lang="en-US" sz="3600" b="1" u="none" strike="noStrike" spc="-36">
                <a:solidFill>
                  <a:srgbClr val="2F4F4F"/>
                </a:solidFill>
                <a:latin typeface="Muli Bold"/>
                <a:ea typeface="Muli Bold"/>
                <a:cs typeface="Muli Bold"/>
                <a:sym typeface="Muli Bold"/>
              </a:rPr>
              <a:t>Interestingly, Network Engineers and Security Specialists were among the lowest five in average salaries, which might explain their higher turnover rates. Low pay could be driving them to leave.</a:t>
            </a:r>
          </a:p>
          <a:p>
            <a:pPr marL="0" lvl="0" indent="0" algn="l">
              <a:lnSpc>
                <a:spcPts val="3960"/>
              </a:lnSpc>
              <a:spcBef>
                <a:spcPct val="0"/>
              </a:spcBef>
            </a:pPr>
            <a:endParaRPr lang="en-US" sz="3600" b="1" u="none" strike="noStrike" spc="-36">
              <a:solidFill>
                <a:srgbClr val="2F4F4F"/>
              </a:solidFill>
              <a:latin typeface="Muli Bold"/>
              <a:ea typeface="Muli Bold"/>
              <a:cs typeface="Muli Bold"/>
              <a:sym typeface="Muli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0485968" y="1347181"/>
            <a:ext cx="5745412" cy="7592637"/>
          </a:xfrm>
          <a:custGeom>
            <a:avLst/>
            <a:gdLst/>
            <a:ahLst/>
            <a:cxnLst/>
            <a:rect l="l" t="t" r="r" b="b"/>
            <a:pathLst>
              <a:path w="5745412" h="7592637">
                <a:moveTo>
                  <a:pt x="0" y="0"/>
                </a:moveTo>
                <a:lnTo>
                  <a:pt x="5745413" y="0"/>
                </a:lnTo>
                <a:lnTo>
                  <a:pt x="5745413" y="7592638"/>
                </a:lnTo>
                <a:lnTo>
                  <a:pt x="0" y="759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226205" y="-166620"/>
            <a:ext cx="3086100" cy="10620241"/>
            <a:chOff x="0" y="0"/>
            <a:chExt cx="812800" cy="2797100"/>
          </a:xfrm>
        </p:grpSpPr>
        <p:sp>
          <p:nvSpPr>
            <p:cNvPr id="5" name="Freeform 5"/>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6" name="TextBox 6"/>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7" name="TextBox 7"/>
          <p:cNvSpPr txBox="1"/>
          <p:nvPr/>
        </p:nvSpPr>
        <p:spPr>
          <a:xfrm>
            <a:off x="1230234" y="3945564"/>
            <a:ext cx="10587765" cy="1197936"/>
          </a:xfrm>
          <a:prstGeom prst="rect">
            <a:avLst/>
          </a:prstGeom>
        </p:spPr>
        <p:txBody>
          <a:bodyPr lIns="0" tIns="0" rIns="0" bIns="0" rtlCol="0" anchor="t">
            <a:spAutoFit/>
          </a:bodyPr>
          <a:lstStyle/>
          <a:p>
            <a:pPr algn="l">
              <a:lnSpc>
                <a:spcPts val="8631"/>
              </a:lnSpc>
            </a:pPr>
            <a:r>
              <a:rPr lang="en-US" sz="8299" b="1">
                <a:solidFill>
                  <a:srgbClr val="2F4F4F"/>
                </a:solidFill>
                <a:latin typeface="Poppins Bold"/>
                <a:ea typeface="Poppins Bold"/>
                <a:cs typeface="Poppins Bold"/>
                <a:sym typeface="Poppins Bold"/>
              </a:rPr>
              <a:t>Recommendations</a:t>
            </a:r>
          </a:p>
        </p:txBody>
      </p:sp>
      <p:sp>
        <p:nvSpPr>
          <p:cNvPr id="8" name="Freeform 8"/>
          <p:cNvSpPr/>
          <p:nvPr/>
        </p:nvSpPr>
        <p:spPr>
          <a:xfrm>
            <a:off x="15781285" y="9258300"/>
            <a:ext cx="2530752" cy="1028700"/>
          </a:xfrm>
          <a:custGeom>
            <a:avLst/>
            <a:gdLst/>
            <a:ahLst/>
            <a:cxnLst/>
            <a:rect l="l" t="t" r="r" b="b"/>
            <a:pathLst>
              <a:path w="2530752" h="1028700">
                <a:moveTo>
                  <a:pt x="0" y="0"/>
                </a:moveTo>
                <a:lnTo>
                  <a:pt x="2530751" y="0"/>
                </a:lnTo>
                <a:lnTo>
                  <a:pt x="2530751" y="1028700"/>
                </a:lnTo>
                <a:lnTo>
                  <a:pt x="0" y="1028700"/>
                </a:lnTo>
                <a:lnTo>
                  <a:pt x="0" y="0"/>
                </a:lnTo>
                <a:close/>
              </a:path>
            </a:pathLst>
          </a:custGeom>
          <a:blipFill>
            <a:blip r:embed="rId6"/>
            <a:stretch>
              <a:fillRect r="-265"/>
            </a:stretch>
          </a:blipFill>
        </p:spPr>
      </p:sp>
      <p:sp>
        <p:nvSpPr>
          <p:cNvPr id="9" name="Freeform 9"/>
          <p:cNvSpPr/>
          <p:nvPr/>
        </p:nvSpPr>
        <p:spPr>
          <a:xfrm>
            <a:off x="1006600" y="8522092"/>
            <a:ext cx="2019824" cy="1764908"/>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7"/>
            <a:stretch>
              <a:fillRect t="-2607" b="-2607"/>
            </a:stretch>
          </a:blipFill>
        </p:spPr>
      </p:sp>
      <p:sp>
        <p:nvSpPr>
          <p:cNvPr id="10" name="Freeform 10"/>
          <p:cNvSpPr/>
          <p:nvPr/>
        </p:nvSpPr>
        <p:spPr>
          <a:xfrm>
            <a:off x="872577" y="0"/>
            <a:ext cx="2852870" cy="1473626"/>
          </a:xfrm>
          <a:custGeom>
            <a:avLst/>
            <a:gdLst/>
            <a:ahLst/>
            <a:cxnLst/>
            <a:rect l="l" t="t" r="r" b="b"/>
            <a:pathLst>
              <a:path w="2852870" h="1473626">
                <a:moveTo>
                  <a:pt x="0" y="0"/>
                </a:moveTo>
                <a:lnTo>
                  <a:pt x="2852871" y="0"/>
                </a:lnTo>
                <a:lnTo>
                  <a:pt x="2852871" y="1473626"/>
                </a:lnTo>
                <a:lnTo>
                  <a:pt x="0" y="1473626"/>
                </a:lnTo>
                <a:lnTo>
                  <a:pt x="0" y="0"/>
                </a:lnTo>
                <a:close/>
              </a:path>
            </a:pathLst>
          </a:custGeom>
          <a:blipFill>
            <a:blip r:embed="rId8"/>
            <a:stretch>
              <a:fillRect l="-1365" r="-1365"/>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87990" y="214380"/>
            <a:ext cx="3191468" cy="1648527"/>
          </a:xfrm>
          <a:custGeom>
            <a:avLst/>
            <a:gdLst/>
            <a:ahLst/>
            <a:cxnLst/>
            <a:rect l="l" t="t" r="r" b="b"/>
            <a:pathLst>
              <a:path w="3191468" h="1648527">
                <a:moveTo>
                  <a:pt x="0" y="0"/>
                </a:moveTo>
                <a:lnTo>
                  <a:pt x="3191468" y="0"/>
                </a:lnTo>
                <a:lnTo>
                  <a:pt x="3191468" y="1648526"/>
                </a:lnTo>
                <a:lnTo>
                  <a:pt x="0" y="1648526"/>
                </a:lnTo>
                <a:lnTo>
                  <a:pt x="0" y="0"/>
                </a:lnTo>
                <a:close/>
              </a:path>
            </a:pathLst>
          </a:custGeom>
          <a:blipFill>
            <a:blip r:embed="rId2"/>
            <a:stretch>
              <a:fillRect l="-1365" r="-1365"/>
            </a:stretch>
          </a:blipFill>
        </p:spPr>
      </p:sp>
      <p:sp>
        <p:nvSpPr>
          <p:cNvPr id="3" name="Freeform 3"/>
          <p:cNvSpPr/>
          <p:nvPr/>
        </p:nvSpPr>
        <p:spPr>
          <a:xfrm>
            <a:off x="87990" y="9342176"/>
            <a:ext cx="940710" cy="821986"/>
          </a:xfrm>
          <a:custGeom>
            <a:avLst/>
            <a:gdLst/>
            <a:ahLst/>
            <a:cxnLst/>
            <a:rect l="l" t="t" r="r" b="b"/>
            <a:pathLst>
              <a:path w="940710" h="821986">
                <a:moveTo>
                  <a:pt x="0" y="0"/>
                </a:moveTo>
                <a:lnTo>
                  <a:pt x="940710" y="0"/>
                </a:lnTo>
                <a:lnTo>
                  <a:pt x="940710" y="821986"/>
                </a:lnTo>
                <a:lnTo>
                  <a:pt x="0" y="821986"/>
                </a:lnTo>
                <a:lnTo>
                  <a:pt x="0" y="0"/>
                </a:lnTo>
                <a:close/>
              </a:path>
            </a:pathLst>
          </a:custGeom>
          <a:blipFill>
            <a:blip r:embed="rId3"/>
            <a:stretch>
              <a:fillRect t="-2607" b="-2607"/>
            </a:stretch>
          </a:blipFill>
        </p:spPr>
      </p:sp>
      <p:sp>
        <p:nvSpPr>
          <p:cNvPr id="4" name="Freeform 4"/>
          <p:cNvSpPr/>
          <p:nvPr/>
        </p:nvSpPr>
        <p:spPr>
          <a:xfrm>
            <a:off x="15805101"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8" name="TextBox 8"/>
          <p:cNvSpPr txBox="1"/>
          <p:nvPr/>
        </p:nvSpPr>
        <p:spPr>
          <a:xfrm>
            <a:off x="714602" y="3044190"/>
            <a:ext cx="17849084" cy="988695"/>
          </a:xfrm>
          <a:prstGeom prst="rect">
            <a:avLst/>
          </a:prstGeom>
        </p:spPr>
        <p:txBody>
          <a:bodyPr lIns="0" tIns="0" rIns="0" bIns="0" rtlCol="0" anchor="t">
            <a:spAutoFit/>
          </a:bodyPr>
          <a:lstStyle/>
          <a:p>
            <a:pPr algn="l">
              <a:lnSpc>
                <a:spcPts val="3960"/>
              </a:lnSpc>
            </a:pPr>
            <a:r>
              <a:rPr lang="en-US" sz="3600" b="1" spc="-36">
                <a:solidFill>
                  <a:srgbClr val="2F4F4F"/>
                </a:solidFill>
                <a:latin typeface="Muli Bold"/>
                <a:ea typeface="Muli Bold"/>
                <a:cs typeface="Muli Bold"/>
                <a:sym typeface="Muli Bold"/>
              </a:rPr>
              <a:t>Boost retention programs and incentives around mid-career and experienced employees.</a:t>
            </a:r>
          </a:p>
        </p:txBody>
      </p:sp>
      <p:sp>
        <p:nvSpPr>
          <p:cNvPr id="9" name="TextBox 9"/>
          <p:cNvSpPr txBox="1"/>
          <p:nvPr/>
        </p:nvSpPr>
        <p:spPr>
          <a:xfrm>
            <a:off x="16629711" y="2200086"/>
            <a:ext cx="642020" cy="820382"/>
          </a:xfrm>
          <a:prstGeom prst="rect">
            <a:avLst/>
          </a:prstGeom>
        </p:spPr>
        <p:txBody>
          <a:bodyPr lIns="0" tIns="0" rIns="0" bIns="0" rtlCol="0" anchor="t">
            <a:spAutoFit/>
          </a:bodyPr>
          <a:lstStyle/>
          <a:p>
            <a:pPr algn="ctr">
              <a:lnSpc>
                <a:spcPts val="6719"/>
              </a:lnSpc>
              <a:spcBef>
                <a:spcPct val="0"/>
              </a:spcBef>
            </a:pPr>
            <a:r>
              <a:rPr lang="en-US" sz="4800">
                <a:solidFill>
                  <a:srgbClr val="EFF8F9"/>
                </a:solidFill>
                <a:latin typeface="Space Mono"/>
                <a:ea typeface="Space Mono"/>
                <a:cs typeface="Space Mono"/>
                <a:sym typeface="Space Mono"/>
              </a:rPr>
              <a:t>1</a:t>
            </a:r>
          </a:p>
        </p:txBody>
      </p:sp>
      <p:sp>
        <p:nvSpPr>
          <p:cNvPr id="10" name="TextBox 10"/>
          <p:cNvSpPr txBox="1"/>
          <p:nvPr/>
        </p:nvSpPr>
        <p:spPr>
          <a:xfrm>
            <a:off x="16640056" y="6219567"/>
            <a:ext cx="642020" cy="820382"/>
          </a:xfrm>
          <a:prstGeom prst="rect">
            <a:avLst/>
          </a:prstGeom>
        </p:spPr>
        <p:txBody>
          <a:bodyPr lIns="0" tIns="0" rIns="0" bIns="0" rtlCol="0" anchor="t">
            <a:spAutoFit/>
          </a:bodyPr>
          <a:lstStyle/>
          <a:p>
            <a:pPr algn="ctr">
              <a:lnSpc>
                <a:spcPts val="6719"/>
              </a:lnSpc>
              <a:spcBef>
                <a:spcPct val="0"/>
              </a:spcBef>
            </a:pPr>
            <a:r>
              <a:rPr lang="en-US" sz="4800">
                <a:solidFill>
                  <a:srgbClr val="EFF8F9"/>
                </a:solidFill>
                <a:latin typeface="Space Mono"/>
                <a:ea typeface="Space Mono"/>
                <a:cs typeface="Space Mono"/>
                <a:sym typeface="Space Mono"/>
              </a:rPr>
              <a:t>3</a:t>
            </a:r>
          </a:p>
        </p:txBody>
      </p:sp>
      <p:sp>
        <p:nvSpPr>
          <p:cNvPr id="11" name="TextBox 11"/>
          <p:cNvSpPr txBox="1"/>
          <p:nvPr/>
        </p:nvSpPr>
        <p:spPr>
          <a:xfrm>
            <a:off x="1038225" y="2219325"/>
            <a:ext cx="17849084" cy="596265"/>
          </a:xfrm>
          <a:prstGeom prst="rect">
            <a:avLst/>
          </a:prstGeom>
        </p:spPr>
        <p:txBody>
          <a:bodyPr lIns="0" tIns="0" rIns="0" bIns="0" rtlCol="0" anchor="t">
            <a:spAutoFit/>
          </a:bodyPr>
          <a:lstStyle/>
          <a:p>
            <a:pPr algn="l">
              <a:lnSpc>
                <a:spcPts val="4620"/>
              </a:lnSpc>
            </a:pPr>
            <a:r>
              <a:rPr lang="en-US" sz="4200" b="1" spc="-42">
                <a:solidFill>
                  <a:srgbClr val="366994"/>
                </a:solidFill>
                <a:latin typeface="Muli Bold"/>
                <a:ea typeface="Muli Bold"/>
                <a:cs typeface="Muli Bold"/>
                <a:sym typeface="Muli Bold"/>
              </a:rPr>
              <a:t> 1)Improving Employee Retention</a:t>
            </a:r>
          </a:p>
        </p:txBody>
      </p:sp>
      <p:sp>
        <p:nvSpPr>
          <p:cNvPr id="12" name="TextBox 12"/>
          <p:cNvSpPr txBox="1"/>
          <p:nvPr/>
        </p:nvSpPr>
        <p:spPr>
          <a:xfrm>
            <a:off x="1038225" y="4842510"/>
            <a:ext cx="17849084" cy="596265"/>
          </a:xfrm>
          <a:prstGeom prst="rect">
            <a:avLst/>
          </a:prstGeom>
        </p:spPr>
        <p:txBody>
          <a:bodyPr lIns="0" tIns="0" rIns="0" bIns="0" rtlCol="0" anchor="t">
            <a:spAutoFit/>
          </a:bodyPr>
          <a:lstStyle/>
          <a:p>
            <a:pPr algn="l">
              <a:lnSpc>
                <a:spcPts val="4620"/>
              </a:lnSpc>
            </a:pPr>
            <a:r>
              <a:rPr lang="en-US" sz="4200" b="1" spc="-42">
                <a:solidFill>
                  <a:srgbClr val="366994"/>
                </a:solidFill>
                <a:latin typeface="Muli Bold"/>
                <a:ea typeface="Muli Bold"/>
                <a:cs typeface="Muli Bold"/>
                <a:sym typeface="Muli Bold"/>
              </a:rPr>
              <a:t>2)Gender Diversity</a:t>
            </a:r>
          </a:p>
        </p:txBody>
      </p:sp>
      <p:sp>
        <p:nvSpPr>
          <p:cNvPr id="13" name="TextBox 13"/>
          <p:cNvSpPr txBox="1"/>
          <p:nvPr/>
        </p:nvSpPr>
        <p:spPr>
          <a:xfrm>
            <a:off x="714602" y="5668849"/>
            <a:ext cx="17849084" cy="988695"/>
          </a:xfrm>
          <a:prstGeom prst="rect">
            <a:avLst/>
          </a:prstGeom>
        </p:spPr>
        <p:txBody>
          <a:bodyPr lIns="0" tIns="0" rIns="0" bIns="0" rtlCol="0" anchor="t">
            <a:spAutoFit/>
          </a:bodyPr>
          <a:lstStyle/>
          <a:p>
            <a:pPr algn="l">
              <a:lnSpc>
                <a:spcPts val="3960"/>
              </a:lnSpc>
            </a:pPr>
            <a:r>
              <a:rPr lang="en-US" sz="3600" b="1" spc="-36">
                <a:solidFill>
                  <a:srgbClr val="2F4F4F"/>
                </a:solidFill>
                <a:latin typeface="Muli Bold"/>
                <a:ea typeface="Muli Bold"/>
                <a:cs typeface="Muli Bold"/>
                <a:sym typeface="Muli Bold"/>
              </a:rPr>
              <a:t>Invest in programs to improve female hiring and promotion rates, especially in high-paying roles.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TextBox 2"/>
          <p:cNvSpPr txBox="1"/>
          <p:nvPr/>
        </p:nvSpPr>
        <p:spPr>
          <a:xfrm>
            <a:off x="16629711" y="2200086"/>
            <a:ext cx="642020" cy="820382"/>
          </a:xfrm>
          <a:prstGeom prst="rect">
            <a:avLst/>
          </a:prstGeom>
        </p:spPr>
        <p:txBody>
          <a:bodyPr lIns="0" tIns="0" rIns="0" bIns="0" rtlCol="0" anchor="t">
            <a:spAutoFit/>
          </a:bodyPr>
          <a:lstStyle/>
          <a:p>
            <a:pPr algn="ctr">
              <a:lnSpc>
                <a:spcPts val="6719"/>
              </a:lnSpc>
              <a:spcBef>
                <a:spcPct val="0"/>
              </a:spcBef>
            </a:pPr>
            <a:r>
              <a:rPr lang="en-US" sz="4800">
                <a:solidFill>
                  <a:srgbClr val="EFF8F9"/>
                </a:solidFill>
                <a:latin typeface="Space Mono"/>
                <a:ea typeface="Space Mono"/>
                <a:cs typeface="Space Mono"/>
                <a:sym typeface="Space Mono"/>
              </a:rPr>
              <a:t>1</a:t>
            </a:r>
          </a:p>
        </p:txBody>
      </p:sp>
      <p:sp>
        <p:nvSpPr>
          <p:cNvPr id="3" name="TextBox 3"/>
          <p:cNvSpPr txBox="1"/>
          <p:nvPr/>
        </p:nvSpPr>
        <p:spPr>
          <a:xfrm>
            <a:off x="16640056" y="6219567"/>
            <a:ext cx="642020" cy="820382"/>
          </a:xfrm>
          <a:prstGeom prst="rect">
            <a:avLst/>
          </a:prstGeom>
        </p:spPr>
        <p:txBody>
          <a:bodyPr lIns="0" tIns="0" rIns="0" bIns="0" rtlCol="0" anchor="t">
            <a:spAutoFit/>
          </a:bodyPr>
          <a:lstStyle/>
          <a:p>
            <a:pPr algn="ctr">
              <a:lnSpc>
                <a:spcPts val="6719"/>
              </a:lnSpc>
              <a:spcBef>
                <a:spcPct val="0"/>
              </a:spcBef>
            </a:pPr>
            <a:r>
              <a:rPr lang="en-US" sz="4800">
                <a:solidFill>
                  <a:srgbClr val="EFF8F9"/>
                </a:solidFill>
                <a:latin typeface="Space Mono"/>
                <a:ea typeface="Space Mono"/>
                <a:cs typeface="Space Mono"/>
                <a:sym typeface="Space Mono"/>
              </a:rPr>
              <a:t>3</a:t>
            </a:r>
          </a:p>
        </p:txBody>
      </p:sp>
      <p:sp>
        <p:nvSpPr>
          <p:cNvPr id="4" name="Freeform 4"/>
          <p:cNvSpPr/>
          <p:nvPr/>
        </p:nvSpPr>
        <p:spPr>
          <a:xfrm>
            <a:off x="558345" y="0"/>
            <a:ext cx="3429966" cy="1695927"/>
          </a:xfrm>
          <a:custGeom>
            <a:avLst/>
            <a:gdLst/>
            <a:ahLst/>
            <a:cxnLst/>
            <a:rect l="l" t="t" r="r" b="b"/>
            <a:pathLst>
              <a:path w="3429966" h="1695927">
                <a:moveTo>
                  <a:pt x="0" y="0"/>
                </a:moveTo>
                <a:lnTo>
                  <a:pt x="3429965" y="0"/>
                </a:lnTo>
                <a:lnTo>
                  <a:pt x="3429965" y="1695927"/>
                </a:lnTo>
                <a:lnTo>
                  <a:pt x="0" y="1695927"/>
                </a:lnTo>
                <a:lnTo>
                  <a:pt x="0" y="0"/>
                </a:lnTo>
                <a:close/>
              </a:path>
            </a:pathLst>
          </a:custGeom>
          <a:blipFill>
            <a:blip r:embed="rId2"/>
            <a:stretch>
              <a:fillRect t="-1530" r="-1347" b="-1530"/>
            </a:stretch>
          </a:blipFill>
        </p:spPr>
      </p:sp>
      <p:sp>
        <p:nvSpPr>
          <p:cNvPr id="5" name="TextBox 5"/>
          <p:cNvSpPr txBox="1"/>
          <p:nvPr/>
        </p:nvSpPr>
        <p:spPr>
          <a:xfrm>
            <a:off x="705077" y="2424202"/>
            <a:ext cx="17849084" cy="596265"/>
          </a:xfrm>
          <a:prstGeom prst="rect">
            <a:avLst/>
          </a:prstGeom>
        </p:spPr>
        <p:txBody>
          <a:bodyPr lIns="0" tIns="0" rIns="0" bIns="0" rtlCol="0" anchor="t">
            <a:spAutoFit/>
          </a:bodyPr>
          <a:lstStyle/>
          <a:p>
            <a:pPr algn="l">
              <a:lnSpc>
                <a:spcPts val="4620"/>
              </a:lnSpc>
            </a:pPr>
            <a:r>
              <a:rPr lang="en-US" sz="4200" b="1" spc="-42">
                <a:solidFill>
                  <a:srgbClr val="366994"/>
                </a:solidFill>
                <a:latin typeface="Muli Bold"/>
                <a:ea typeface="Muli Bold"/>
                <a:cs typeface="Muli Bold"/>
                <a:sym typeface="Muli Bold"/>
              </a:rPr>
              <a:t>3)Salary and Hike Review</a:t>
            </a:r>
          </a:p>
        </p:txBody>
      </p:sp>
      <p:sp>
        <p:nvSpPr>
          <p:cNvPr id="6" name="TextBox 6"/>
          <p:cNvSpPr txBox="1"/>
          <p:nvPr/>
        </p:nvSpPr>
        <p:spPr>
          <a:xfrm>
            <a:off x="558345" y="3402072"/>
            <a:ext cx="17849084" cy="1979295"/>
          </a:xfrm>
          <a:prstGeom prst="rect">
            <a:avLst/>
          </a:prstGeom>
        </p:spPr>
        <p:txBody>
          <a:bodyPr lIns="0" tIns="0" rIns="0" bIns="0" rtlCol="0" anchor="t">
            <a:spAutoFit/>
          </a:bodyPr>
          <a:lstStyle/>
          <a:p>
            <a:pPr marL="777240" lvl="1" indent="-388620" algn="l">
              <a:lnSpc>
                <a:spcPts val="3960"/>
              </a:lnSpc>
              <a:buFont typeface="Arial"/>
              <a:buChar char="•"/>
            </a:pPr>
            <a:r>
              <a:rPr lang="en-US" sz="3600" b="1" spc="-36">
                <a:solidFill>
                  <a:srgbClr val="2F4F4F"/>
                </a:solidFill>
                <a:latin typeface="Muli Bold"/>
                <a:ea typeface="Muli Bold"/>
                <a:cs typeface="Muli Bold"/>
                <a:sym typeface="Muli Bold"/>
              </a:rPr>
              <a:t>Review salary hike categories—only 32% get high hikes, which could impact morale.</a:t>
            </a:r>
          </a:p>
          <a:p>
            <a:pPr marL="777240" lvl="1" indent="-388620" algn="l">
              <a:lnSpc>
                <a:spcPts val="3960"/>
              </a:lnSpc>
              <a:buFont typeface="Arial"/>
              <a:buChar char="•"/>
            </a:pPr>
            <a:r>
              <a:rPr lang="en-US" sz="3600" b="1" spc="-36">
                <a:solidFill>
                  <a:srgbClr val="2F4F4F"/>
                </a:solidFill>
                <a:latin typeface="Muli Bold"/>
                <a:ea typeface="Muli Bold"/>
                <a:cs typeface="Muli Bold"/>
                <a:sym typeface="Muli Bold"/>
              </a:rPr>
              <a:t>Align rewards more closely with performance and tenure.</a:t>
            </a:r>
          </a:p>
          <a:p>
            <a:pPr algn="l">
              <a:lnSpc>
                <a:spcPts val="3960"/>
              </a:lnSpc>
            </a:pPr>
            <a:endParaRPr lang="en-US" sz="3600" b="1" spc="-36">
              <a:solidFill>
                <a:srgbClr val="2F4F4F"/>
              </a:solidFill>
              <a:latin typeface="Muli Bold"/>
              <a:ea typeface="Muli Bold"/>
              <a:cs typeface="Muli Bold"/>
              <a:sym typeface="Muli Bold"/>
            </a:endParaRPr>
          </a:p>
        </p:txBody>
      </p:sp>
      <p:sp>
        <p:nvSpPr>
          <p:cNvPr id="7" name="TextBox 7"/>
          <p:cNvSpPr txBox="1"/>
          <p:nvPr/>
        </p:nvSpPr>
        <p:spPr>
          <a:xfrm>
            <a:off x="705077" y="5569010"/>
            <a:ext cx="17849084" cy="596265"/>
          </a:xfrm>
          <a:prstGeom prst="rect">
            <a:avLst/>
          </a:prstGeom>
        </p:spPr>
        <p:txBody>
          <a:bodyPr lIns="0" tIns="0" rIns="0" bIns="0" rtlCol="0" anchor="t">
            <a:spAutoFit/>
          </a:bodyPr>
          <a:lstStyle/>
          <a:p>
            <a:pPr algn="l">
              <a:lnSpc>
                <a:spcPts val="4620"/>
              </a:lnSpc>
            </a:pPr>
            <a:r>
              <a:rPr lang="en-US" sz="4200" b="1" spc="-42">
                <a:solidFill>
                  <a:srgbClr val="366994"/>
                </a:solidFill>
                <a:latin typeface="Muli Bold"/>
                <a:ea typeface="Muli Bold"/>
                <a:cs typeface="Muli Bold"/>
                <a:sym typeface="Muli Bold"/>
              </a:rPr>
              <a:t>4)Regional Optimization</a:t>
            </a:r>
          </a:p>
        </p:txBody>
      </p:sp>
      <p:sp>
        <p:nvSpPr>
          <p:cNvPr id="8" name="Freeform 8"/>
          <p:cNvSpPr/>
          <p:nvPr/>
        </p:nvSpPr>
        <p:spPr>
          <a:xfrm>
            <a:off x="87990" y="9342176"/>
            <a:ext cx="940710" cy="821986"/>
          </a:xfrm>
          <a:custGeom>
            <a:avLst/>
            <a:gdLst/>
            <a:ahLst/>
            <a:cxnLst/>
            <a:rect l="l" t="t" r="r" b="b"/>
            <a:pathLst>
              <a:path w="940710" h="821986">
                <a:moveTo>
                  <a:pt x="0" y="0"/>
                </a:moveTo>
                <a:lnTo>
                  <a:pt x="940710" y="0"/>
                </a:lnTo>
                <a:lnTo>
                  <a:pt x="940710" y="821986"/>
                </a:lnTo>
                <a:lnTo>
                  <a:pt x="0" y="821986"/>
                </a:lnTo>
                <a:lnTo>
                  <a:pt x="0" y="0"/>
                </a:lnTo>
                <a:close/>
              </a:path>
            </a:pathLst>
          </a:custGeom>
          <a:blipFill>
            <a:blip r:embed="rId3"/>
            <a:stretch>
              <a:fillRect t="-2607" b="-2607"/>
            </a:stretch>
          </a:blipFill>
        </p:spPr>
      </p:sp>
      <p:sp>
        <p:nvSpPr>
          <p:cNvPr id="9" name="TextBox 9"/>
          <p:cNvSpPr txBox="1"/>
          <p:nvPr/>
        </p:nvSpPr>
        <p:spPr>
          <a:xfrm>
            <a:off x="705077" y="6569414"/>
            <a:ext cx="17849084" cy="988695"/>
          </a:xfrm>
          <a:prstGeom prst="rect">
            <a:avLst/>
          </a:prstGeom>
        </p:spPr>
        <p:txBody>
          <a:bodyPr lIns="0" tIns="0" rIns="0" bIns="0" rtlCol="0" anchor="t">
            <a:spAutoFit/>
          </a:bodyPr>
          <a:lstStyle/>
          <a:p>
            <a:pPr algn="l">
              <a:lnSpc>
                <a:spcPts val="3960"/>
              </a:lnSpc>
            </a:pPr>
            <a:r>
              <a:rPr lang="en-US" sz="3600" b="1" spc="-36">
                <a:solidFill>
                  <a:srgbClr val="2F4F4F"/>
                </a:solidFill>
                <a:latin typeface="Muli Bold"/>
                <a:ea typeface="Muli Bold"/>
                <a:cs typeface="Muli Bold"/>
                <a:sym typeface="Muli Bold"/>
              </a:rPr>
              <a:t>Explore hiring and development in underrepresented states (e.g., RI, DE, HI) to tap into new talent pools.</a:t>
            </a:r>
          </a:p>
        </p:txBody>
      </p:sp>
      <p:sp>
        <p:nvSpPr>
          <p:cNvPr id="10" name="Freeform 10"/>
          <p:cNvSpPr/>
          <p:nvPr/>
        </p:nvSpPr>
        <p:spPr>
          <a:xfrm>
            <a:off x="15805101"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grpSp>
        <p:nvGrpSpPr>
          <p:cNvPr id="2" name="Group 2"/>
          <p:cNvGrpSpPr/>
          <p:nvPr/>
        </p:nvGrpSpPr>
        <p:grpSpPr>
          <a:xfrm>
            <a:off x="11672061" y="1025292"/>
            <a:ext cx="5587239" cy="2662922"/>
            <a:chOff x="0" y="0"/>
            <a:chExt cx="2065940" cy="984643"/>
          </a:xfrm>
        </p:grpSpPr>
        <p:sp>
          <p:nvSpPr>
            <p:cNvPr id="3" name="Freeform 3"/>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2F4F4F"/>
            </a:solidFill>
            <a:ln cap="sq">
              <a:noFill/>
              <a:prstDash val="solid"/>
              <a:miter/>
            </a:ln>
          </p:spPr>
        </p:sp>
        <p:sp>
          <p:nvSpPr>
            <p:cNvPr id="4" name="TextBox 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672061" y="3808631"/>
            <a:ext cx="5587239" cy="2662922"/>
            <a:chOff x="0" y="0"/>
            <a:chExt cx="2065940" cy="984643"/>
          </a:xfrm>
        </p:grpSpPr>
        <p:sp>
          <p:nvSpPr>
            <p:cNvPr id="6" name="Freeform 6"/>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2F4F4F"/>
            </a:solidFill>
            <a:ln cap="sq">
              <a:noFill/>
              <a:prstDash val="solid"/>
              <a:miter/>
            </a:ln>
          </p:spPr>
        </p:sp>
        <p:sp>
          <p:nvSpPr>
            <p:cNvPr id="7" name="TextBox 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1672061" y="6595378"/>
            <a:ext cx="5587239" cy="2662922"/>
            <a:chOff x="0" y="0"/>
            <a:chExt cx="2065940" cy="984643"/>
          </a:xfrm>
        </p:grpSpPr>
        <p:sp>
          <p:nvSpPr>
            <p:cNvPr id="9" name="Freeform 9"/>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2F4F4F"/>
            </a:solidFill>
            <a:ln cap="sq">
              <a:noFill/>
              <a:prstDash val="solid"/>
              <a:miter/>
            </a:ln>
          </p:spPr>
        </p:sp>
        <p:sp>
          <p:nvSpPr>
            <p:cNvPr id="10" name="TextBox 1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28700" y="1028700"/>
            <a:ext cx="5587239" cy="2662922"/>
            <a:chOff x="0" y="0"/>
            <a:chExt cx="2065940" cy="984643"/>
          </a:xfrm>
        </p:grpSpPr>
        <p:sp>
          <p:nvSpPr>
            <p:cNvPr id="12" name="Freeform 12"/>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2F4F4F"/>
            </a:solidFill>
            <a:ln cap="sq">
              <a:noFill/>
              <a:prstDash val="solid"/>
              <a:miter/>
            </a:ln>
          </p:spPr>
        </p:sp>
        <p:sp>
          <p:nvSpPr>
            <p:cNvPr id="13" name="TextBox 13"/>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028700" y="3812039"/>
            <a:ext cx="5587239" cy="2662922"/>
            <a:chOff x="0" y="0"/>
            <a:chExt cx="2065940" cy="984643"/>
          </a:xfrm>
        </p:grpSpPr>
        <p:sp>
          <p:nvSpPr>
            <p:cNvPr id="15" name="Freeform 15"/>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2F4F4F"/>
            </a:solidFill>
            <a:ln cap="sq">
              <a:noFill/>
              <a:prstDash val="solid"/>
              <a:miter/>
            </a:ln>
          </p:spPr>
        </p:sp>
        <p:sp>
          <p:nvSpPr>
            <p:cNvPr id="16" name="TextBox 16"/>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028700" y="6598786"/>
            <a:ext cx="5587239" cy="2662922"/>
            <a:chOff x="0" y="0"/>
            <a:chExt cx="2065940" cy="984643"/>
          </a:xfrm>
        </p:grpSpPr>
        <p:sp>
          <p:nvSpPr>
            <p:cNvPr id="18" name="Freeform 18"/>
            <p:cNvSpPr/>
            <p:nvPr/>
          </p:nvSpPr>
          <p:spPr>
            <a:xfrm>
              <a:off x="0" y="0"/>
              <a:ext cx="2065940" cy="984643"/>
            </a:xfrm>
            <a:custGeom>
              <a:avLst/>
              <a:gdLst/>
              <a:ahLst/>
              <a:cxnLst/>
              <a:rect l="l" t="t" r="r" b="b"/>
              <a:pathLst>
                <a:path w="2065940" h="984643">
                  <a:moveTo>
                    <a:pt x="0" y="0"/>
                  </a:moveTo>
                  <a:lnTo>
                    <a:pt x="2065940" y="0"/>
                  </a:lnTo>
                  <a:lnTo>
                    <a:pt x="2065940" y="984643"/>
                  </a:lnTo>
                  <a:lnTo>
                    <a:pt x="0" y="984643"/>
                  </a:lnTo>
                  <a:close/>
                </a:path>
              </a:pathLst>
            </a:custGeom>
            <a:solidFill>
              <a:srgbClr val="2F4F4F"/>
            </a:solidFill>
            <a:ln cap="sq">
              <a:noFill/>
              <a:prstDash val="solid"/>
              <a:miter/>
            </a:ln>
          </p:spPr>
        </p:sp>
        <p:sp>
          <p:nvSpPr>
            <p:cNvPr id="19" name="TextBox 19"/>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Freeform 20"/>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6995244" y="4199872"/>
            <a:ext cx="4297511" cy="2024381"/>
          </a:xfrm>
          <a:prstGeom prst="rect">
            <a:avLst/>
          </a:prstGeom>
        </p:spPr>
        <p:txBody>
          <a:bodyPr lIns="0" tIns="0" rIns="0" bIns="0" rtlCol="0" anchor="t">
            <a:spAutoFit/>
          </a:bodyPr>
          <a:lstStyle/>
          <a:p>
            <a:pPr marL="0" lvl="1" indent="0" algn="ctr">
              <a:lnSpc>
                <a:spcPts val="7760"/>
              </a:lnSpc>
              <a:spcBef>
                <a:spcPct val="0"/>
              </a:spcBef>
            </a:pPr>
            <a:r>
              <a:rPr lang="en-US" sz="8000" b="1">
                <a:solidFill>
                  <a:srgbClr val="2F4F4F"/>
                </a:solidFill>
                <a:latin typeface="TT Hoves Bold"/>
                <a:ea typeface="TT Hoves Bold"/>
                <a:cs typeface="TT Hoves Bold"/>
                <a:sym typeface="TT Hoves Bold"/>
              </a:rPr>
              <a:t>Analysis Goals</a:t>
            </a:r>
          </a:p>
        </p:txBody>
      </p:sp>
      <p:sp>
        <p:nvSpPr>
          <p:cNvPr id="25" name="TextBox 25"/>
          <p:cNvSpPr txBox="1"/>
          <p:nvPr/>
        </p:nvSpPr>
        <p:spPr>
          <a:xfrm>
            <a:off x="1193464" y="1825939"/>
            <a:ext cx="1786853"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01</a:t>
            </a:r>
          </a:p>
        </p:txBody>
      </p:sp>
      <p:sp>
        <p:nvSpPr>
          <p:cNvPr id="26" name="TextBox 26"/>
          <p:cNvSpPr txBox="1"/>
          <p:nvPr/>
        </p:nvSpPr>
        <p:spPr>
          <a:xfrm>
            <a:off x="1193464" y="4515300"/>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02</a:t>
            </a:r>
          </a:p>
        </p:txBody>
      </p:sp>
      <p:sp>
        <p:nvSpPr>
          <p:cNvPr id="27" name="TextBox 27"/>
          <p:cNvSpPr txBox="1"/>
          <p:nvPr/>
        </p:nvSpPr>
        <p:spPr>
          <a:xfrm>
            <a:off x="1197077" y="7303636"/>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03</a:t>
            </a:r>
          </a:p>
        </p:txBody>
      </p:sp>
      <p:sp>
        <p:nvSpPr>
          <p:cNvPr id="28" name="TextBox 28"/>
          <p:cNvSpPr txBox="1"/>
          <p:nvPr/>
        </p:nvSpPr>
        <p:spPr>
          <a:xfrm>
            <a:off x="11836825" y="1810735"/>
            <a:ext cx="1999455"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04</a:t>
            </a:r>
          </a:p>
        </p:txBody>
      </p:sp>
      <p:sp>
        <p:nvSpPr>
          <p:cNvPr id="29" name="TextBox 29"/>
          <p:cNvSpPr txBox="1"/>
          <p:nvPr/>
        </p:nvSpPr>
        <p:spPr>
          <a:xfrm>
            <a:off x="11836825" y="4515300"/>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05</a:t>
            </a:r>
          </a:p>
        </p:txBody>
      </p:sp>
      <p:sp>
        <p:nvSpPr>
          <p:cNvPr id="30" name="TextBox 30"/>
          <p:cNvSpPr txBox="1"/>
          <p:nvPr/>
        </p:nvSpPr>
        <p:spPr>
          <a:xfrm>
            <a:off x="11836825" y="7303636"/>
            <a:ext cx="2628856" cy="1368261"/>
          </a:xfrm>
          <a:prstGeom prst="rect">
            <a:avLst/>
          </a:prstGeom>
        </p:spPr>
        <p:txBody>
          <a:bodyPr lIns="0" tIns="0" rIns="0" bIns="0" rtlCol="0" anchor="t">
            <a:spAutoFit/>
          </a:bodyPr>
          <a:lstStyle/>
          <a:p>
            <a:pPr algn="l">
              <a:lnSpc>
                <a:spcPts val="10157"/>
              </a:lnSpc>
            </a:pPr>
            <a:r>
              <a:rPr lang="en-US" sz="10806" b="1" spc="-529">
                <a:solidFill>
                  <a:srgbClr val="EFEFEF"/>
                </a:solidFill>
                <a:latin typeface="TT Hoves Bold"/>
                <a:ea typeface="TT Hoves Bold"/>
                <a:cs typeface="TT Hoves Bold"/>
                <a:sym typeface="TT Hoves Bold"/>
              </a:rPr>
              <a:t>06</a:t>
            </a:r>
          </a:p>
        </p:txBody>
      </p:sp>
      <p:sp>
        <p:nvSpPr>
          <p:cNvPr id="31" name="TextBox 31"/>
          <p:cNvSpPr txBox="1"/>
          <p:nvPr/>
        </p:nvSpPr>
        <p:spPr>
          <a:xfrm>
            <a:off x="3144092" y="1568764"/>
            <a:ext cx="3144452" cy="1633853"/>
          </a:xfrm>
          <a:prstGeom prst="rect">
            <a:avLst/>
          </a:prstGeom>
        </p:spPr>
        <p:txBody>
          <a:bodyPr lIns="0" tIns="0" rIns="0" bIns="0" rtlCol="0" anchor="t">
            <a:spAutoFit/>
          </a:bodyPr>
          <a:lstStyle/>
          <a:p>
            <a:pPr algn="l">
              <a:lnSpc>
                <a:spcPts val="4159"/>
              </a:lnSpc>
            </a:pPr>
            <a:r>
              <a:rPr lang="en-US" sz="3999" b="1">
                <a:solidFill>
                  <a:srgbClr val="EFF8F9"/>
                </a:solidFill>
                <a:latin typeface="Poppins Bold"/>
                <a:ea typeface="Poppins Bold"/>
                <a:cs typeface="Poppins Bold"/>
                <a:sym typeface="Poppins Bold"/>
              </a:rPr>
              <a:t>Understand Hiring Trends</a:t>
            </a:r>
          </a:p>
        </p:txBody>
      </p:sp>
      <p:sp>
        <p:nvSpPr>
          <p:cNvPr id="32" name="TextBox 32"/>
          <p:cNvSpPr txBox="1"/>
          <p:nvPr/>
        </p:nvSpPr>
        <p:spPr>
          <a:xfrm>
            <a:off x="2893928" y="4332024"/>
            <a:ext cx="4101317" cy="1654935"/>
          </a:xfrm>
          <a:prstGeom prst="rect">
            <a:avLst/>
          </a:prstGeom>
        </p:spPr>
        <p:txBody>
          <a:bodyPr lIns="0" tIns="0" rIns="0" bIns="0" rtlCol="0" anchor="t">
            <a:spAutoFit/>
          </a:bodyPr>
          <a:lstStyle/>
          <a:p>
            <a:pPr algn="l">
              <a:lnSpc>
                <a:spcPts val="4263"/>
              </a:lnSpc>
            </a:pPr>
            <a:r>
              <a:rPr lang="en-US" sz="4099" b="1">
                <a:solidFill>
                  <a:srgbClr val="EFF8F9"/>
                </a:solidFill>
                <a:latin typeface="Poppins Bold"/>
                <a:ea typeface="Poppins Bold"/>
                <a:cs typeface="Poppins Bold"/>
                <a:sym typeface="Poppins Bold"/>
              </a:rPr>
              <a:t>Monitor Workforce Demographic</a:t>
            </a:r>
          </a:p>
        </p:txBody>
      </p:sp>
      <p:sp>
        <p:nvSpPr>
          <p:cNvPr id="33" name="TextBox 33"/>
          <p:cNvSpPr txBox="1"/>
          <p:nvPr/>
        </p:nvSpPr>
        <p:spPr>
          <a:xfrm>
            <a:off x="3144092" y="6617836"/>
            <a:ext cx="3100521" cy="2643872"/>
          </a:xfrm>
          <a:prstGeom prst="rect">
            <a:avLst/>
          </a:prstGeom>
        </p:spPr>
        <p:txBody>
          <a:bodyPr lIns="0" tIns="0" rIns="0" bIns="0" rtlCol="0" anchor="t">
            <a:spAutoFit/>
          </a:bodyPr>
          <a:lstStyle/>
          <a:p>
            <a:pPr algn="l">
              <a:lnSpc>
                <a:spcPts val="4101"/>
              </a:lnSpc>
            </a:pPr>
            <a:r>
              <a:rPr lang="en-US" sz="3944" b="1">
                <a:solidFill>
                  <a:srgbClr val="EFF8F9"/>
                </a:solidFill>
                <a:latin typeface="Poppins Bold"/>
                <a:ea typeface="Poppins Bold"/>
                <a:cs typeface="Poppins Bold"/>
                <a:sym typeface="Poppins Bold"/>
              </a:rPr>
              <a:t>Evaluate Salary Distribution and Fairness</a:t>
            </a:r>
          </a:p>
        </p:txBody>
      </p:sp>
      <p:sp>
        <p:nvSpPr>
          <p:cNvPr id="34" name="TextBox 34"/>
          <p:cNvSpPr txBox="1"/>
          <p:nvPr/>
        </p:nvSpPr>
        <p:spPr>
          <a:xfrm>
            <a:off x="13975564" y="4075865"/>
            <a:ext cx="3144452" cy="2157728"/>
          </a:xfrm>
          <a:prstGeom prst="rect">
            <a:avLst/>
          </a:prstGeom>
        </p:spPr>
        <p:txBody>
          <a:bodyPr lIns="0" tIns="0" rIns="0" bIns="0" rtlCol="0" anchor="t">
            <a:spAutoFit/>
          </a:bodyPr>
          <a:lstStyle/>
          <a:p>
            <a:pPr algn="l">
              <a:lnSpc>
                <a:spcPts val="4159"/>
              </a:lnSpc>
            </a:pPr>
            <a:r>
              <a:rPr lang="en-US" sz="3999" b="1">
                <a:solidFill>
                  <a:srgbClr val="EFF8F9"/>
                </a:solidFill>
                <a:latin typeface="Poppins Bold"/>
                <a:ea typeface="Poppins Bold"/>
                <a:cs typeface="Poppins Bold"/>
                <a:sym typeface="Poppins Bold"/>
              </a:rPr>
              <a:t>Assess Attrition and Retention</a:t>
            </a:r>
          </a:p>
        </p:txBody>
      </p:sp>
      <p:sp>
        <p:nvSpPr>
          <p:cNvPr id="35" name="TextBox 35"/>
          <p:cNvSpPr txBox="1"/>
          <p:nvPr/>
        </p:nvSpPr>
        <p:spPr>
          <a:xfrm>
            <a:off x="13633832" y="6712266"/>
            <a:ext cx="3827917" cy="2293827"/>
          </a:xfrm>
          <a:prstGeom prst="rect">
            <a:avLst/>
          </a:prstGeom>
        </p:spPr>
        <p:txBody>
          <a:bodyPr lIns="0" tIns="0" rIns="0" bIns="0" rtlCol="0" anchor="t">
            <a:spAutoFit/>
          </a:bodyPr>
          <a:lstStyle/>
          <a:p>
            <a:pPr algn="l">
              <a:lnSpc>
                <a:spcPts val="4431"/>
              </a:lnSpc>
            </a:pPr>
            <a:r>
              <a:rPr lang="en-US" sz="4260" b="1">
                <a:solidFill>
                  <a:srgbClr val="EFF8F9"/>
                </a:solidFill>
                <a:latin typeface="Poppins Bold"/>
                <a:ea typeface="Poppins Bold"/>
                <a:cs typeface="Poppins Bold"/>
                <a:sym typeface="Poppins Bold"/>
              </a:rPr>
              <a:t>Enable Strategic HR Decision-Making</a:t>
            </a:r>
          </a:p>
        </p:txBody>
      </p:sp>
      <p:sp>
        <p:nvSpPr>
          <p:cNvPr id="36" name="TextBox 36"/>
          <p:cNvSpPr txBox="1"/>
          <p:nvPr/>
        </p:nvSpPr>
        <p:spPr>
          <a:xfrm>
            <a:off x="13836280" y="1223437"/>
            <a:ext cx="3423020" cy="2339069"/>
          </a:xfrm>
          <a:prstGeom prst="rect">
            <a:avLst/>
          </a:prstGeom>
        </p:spPr>
        <p:txBody>
          <a:bodyPr lIns="0" tIns="0" rIns="0" bIns="0" rtlCol="0" anchor="t">
            <a:spAutoFit/>
          </a:bodyPr>
          <a:lstStyle/>
          <a:p>
            <a:pPr algn="l">
              <a:lnSpc>
                <a:spcPts val="3632"/>
              </a:lnSpc>
            </a:pPr>
            <a:r>
              <a:rPr lang="en-US" sz="3492" b="1">
                <a:solidFill>
                  <a:srgbClr val="EFF8F9"/>
                </a:solidFill>
                <a:latin typeface="Poppins Bold"/>
                <a:ea typeface="Poppins Bold"/>
                <a:cs typeface="Poppins Bold"/>
                <a:sym typeface="Poppins Bold"/>
              </a:rPr>
              <a:t>Analyze Employee Experience and Career Stage</a:t>
            </a:r>
          </a:p>
        </p:txBody>
      </p:sp>
      <p:sp>
        <p:nvSpPr>
          <p:cNvPr id="37" name="Freeform 37"/>
          <p:cNvSpPr/>
          <p:nvPr/>
        </p:nvSpPr>
        <p:spPr>
          <a:xfrm>
            <a:off x="15773400" y="9361340"/>
            <a:ext cx="2477424" cy="925660"/>
          </a:xfrm>
          <a:custGeom>
            <a:avLst/>
            <a:gdLst/>
            <a:ahLst/>
            <a:cxnLst/>
            <a:rect l="l" t="t" r="r" b="b"/>
            <a:pathLst>
              <a:path w="2530752" h="1028700">
                <a:moveTo>
                  <a:pt x="0" y="0"/>
                </a:moveTo>
                <a:lnTo>
                  <a:pt x="2530751" y="0"/>
                </a:lnTo>
                <a:lnTo>
                  <a:pt x="2530751" y="1028700"/>
                </a:lnTo>
                <a:lnTo>
                  <a:pt x="0" y="1028700"/>
                </a:lnTo>
                <a:lnTo>
                  <a:pt x="0" y="0"/>
                </a:lnTo>
                <a:close/>
              </a:path>
            </a:pathLst>
          </a:custGeom>
          <a:blipFill>
            <a:blip r:embed="rId4"/>
            <a:stretch>
              <a:fillRect r="-265"/>
            </a:stretch>
          </a:blipFill>
        </p:spPr>
      </p:sp>
      <p:sp>
        <p:nvSpPr>
          <p:cNvPr id="38" name="Freeform 38"/>
          <p:cNvSpPr/>
          <p:nvPr/>
        </p:nvSpPr>
        <p:spPr>
          <a:xfrm>
            <a:off x="-24183" y="9376747"/>
            <a:ext cx="1455954" cy="910253"/>
          </a:xfrm>
          <a:custGeom>
            <a:avLst/>
            <a:gdLst/>
            <a:ahLst/>
            <a:cxnLst/>
            <a:rect l="l" t="t" r="r" b="b"/>
            <a:pathLst>
              <a:path w="1455954" h="1272203">
                <a:moveTo>
                  <a:pt x="0" y="0"/>
                </a:moveTo>
                <a:lnTo>
                  <a:pt x="1455954" y="0"/>
                </a:lnTo>
                <a:lnTo>
                  <a:pt x="1455954" y="1272203"/>
                </a:lnTo>
                <a:lnTo>
                  <a:pt x="0" y="1272203"/>
                </a:lnTo>
                <a:lnTo>
                  <a:pt x="0" y="0"/>
                </a:lnTo>
                <a:close/>
              </a:path>
            </a:pathLst>
          </a:custGeom>
          <a:blipFill>
            <a:blip r:embed="rId5"/>
            <a:stretch>
              <a:fillRect t="-2607" b="-2607"/>
            </a:stretch>
          </a:blipFill>
        </p:spPr>
      </p:sp>
      <p:sp>
        <p:nvSpPr>
          <p:cNvPr id="39" name="Freeform 39"/>
          <p:cNvSpPr/>
          <p:nvPr/>
        </p:nvSpPr>
        <p:spPr>
          <a:xfrm>
            <a:off x="88606" y="0"/>
            <a:ext cx="2502194" cy="800647"/>
          </a:xfrm>
          <a:custGeom>
            <a:avLst/>
            <a:gdLst/>
            <a:ahLst/>
            <a:cxnLst/>
            <a:rect l="l" t="t" r="r" b="b"/>
            <a:pathLst>
              <a:path w="2422899" h="1251528">
                <a:moveTo>
                  <a:pt x="0" y="0"/>
                </a:moveTo>
                <a:lnTo>
                  <a:pt x="2422899" y="0"/>
                </a:lnTo>
                <a:lnTo>
                  <a:pt x="2422899" y="1251528"/>
                </a:lnTo>
                <a:lnTo>
                  <a:pt x="0" y="1251528"/>
                </a:lnTo>
                <a:lnTo>
                  <a:pt x="0" y="0"/>
                </a:lnTo>
                <a:close/>
              </a:path>
            </a:pathLst>
          </a:custGeom>
          <a:blipFill>
            <a:blip r:embed="rId6"/>
            <a:stretch>
              <a:fillRect l="-1365" r="-1365"/>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1574843" y="2254469"/>
            <a:ext cx="6392694" cy="6392694"/>
          </a:xfrm>
          <a:custGeom>
            <a:avLst/>
            <a:gdLst/>
            <a:ahLst/>
            <a:cxnLst/>
            <a:rect l="l" t="t" r="r" b="b"/>
            <a:pathLst>
              <a:path w="6392694" h="6392694">
                <a:moveTo>
                  <a:pt x="0" y="0"/>
                </a:moveTo>
                <a:lnTo>
                  <a:pt x="6392694" y="0"/>
                </a:lnTo>
                <a:lnTo>
                  <a:pt x="6392694" y="6392694"/>
                </a:lnTo>
                <a:lnTo>
                  <a:pt x="0" y="6392694"/>
                </a:lnTo>
                <a:lnTo>
                  <a:pt x="0" y="0"/>
                </a:lnTo>
                <a:close/>
              </a:path>
            </a:pathLst>
          </a:custGeom>
          <a:blipFill>
            <a:blip r:embed="rId4"/>
            <a:stretch>
              <a:fillRect/>
            </a:stretch>
          </a:blipFill>
        </p:spPr>
      </p:sp>
      <p:sp>
        <p:nvSpPr>
          <p:cNvPr id="7" name="TextBox 7"/>
          <p:cNvSpPr txBox="1"/>
          <p:nvPr/>
        </p:nvSpPr>
        <p:spPr>
          <a:xfrm>
            <a:off x="1230234" y="3659814"/>
            <a:ext cx="10587765" cy="2412372"/>
          </a:xfrm>
          <a:prstGeom prst="rect">
            <a:avLst/>
          </a:prstGeom>
        </p:spPr>
        <p:txBody>
          <a:bodyPr lIns="0" tIns="0" rIns="0" bIns="0" rtlCol="0" anchor="t">
            <a:spAutoFit/>
          </a:bodyPr>
          <a:lstStyle/>
          <a:p>
            <a:pPr algn="l">
              <a:lnSpc>
                <a:spcPts val="11619"/>
              </a:lnSpc>
            </a:pPr>
            <a:r>
              <a:rPr lang="en-US" sz="8299" b="1">
                <a:solidFill>
                  <a:srgbClr val="2F4F4F"/>
                </a:solidFill>
                <a:latin typeface="Poppins Bold"/>
                <a:ea typeface="Poppins Bold"/>
                <a:cs typeface="Poppins Bold"/>
                <a:sym typeface="Poppins Bold"/>
              </a:rPr>
              <a:t>Next Steps:</a:t>
            </a:r>
          </a:p>
          <a:p>
            <a:pPr algn="r">
              <a:lnSpc>
                <a:spcPts val="6999"/>
              </a:lnSpc>
            </a:pPr>
            <a:r>
              <a:rPr lang="en-US" sz="4999" b="1">
                <a:solidFill>
                  <a:srgbClr val="2F4F4F"/>
                </a:solidFill>
                <a:latin typeface="Poppins Bold"/>
                <a:ea typeface="Poppins Bold"/>
                <a:cs typeface="Poppins Bold"/>
                <a:sym typeface="Poppins Bold"/>
              </a:rPr>
              <a:t>Advancing Insights in Future</a:t>
            </a:r>
          </a:p>
        </p:txBody>
      </p:sp>
      <p:sp>
        <p:nvSpPr>
          <p:cNvPr id="8" name="Freeform 8"/>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5"/>
            <a:stretch>
              <a:fillRect r="-265"/>
            </a:stretch>
          </a:blipFill>
        </p:spPr>
      </p:sp>
      <p:sp>
        <p:nvSpPr>
          <p:cNvPr id="9" name="Freeform 9"/>
          <p:cNvSpPr/>
          <p:nvPr/>
        </p:nvSpPr>
        <p:spPr>
          <a:xfrm>
            <a:off x="838392" y="-126445"/>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6"/>
            <a:stretch>
              <a:fillRect l="-1365" r="-1365"/>
            </a:stretch>
          </a:blipFill>
        </p:spPr>
      </p:sp>
      <p:sp>
        <p:nvSpPr>
          <p:cNvPr id="10" name="Freeform 10"/>
          <p:cNvSpPr/>
          <p:nvPr/>
        </p:nvSpPr>
        <p:spPr>
          <a:xfrm>
            <a:off x="989548" y="8522092"/>
            <a:ext cx="2019824" cy="1764908"/>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7"/>
            <a:stretch>
              <a:fillRect t="-2607" b="-2607"/>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TextBox 2"/>
          <p:cNvSpPr txBox="1"/>
          <p:nvPr/>
        </p:nvSpPr>
        <p:spPr>
          <a:xfrm>
            <a:off x="16629711" y="2200086"/>
            <a:ext cx="642020" cy="820382"/>
          </a:xfrm>
          <a:prstGeom prst="rect">
            <a:avLst/>
          </a:prstGeom>
        </p:spPr>
        <p:txBody>
          <a:bodyPr lIns="0" tIns="0" rIns="0" bIns="0" rtlCol="0" anchor="t">
            <a:spAutoFit/>
          </a:bodyPr>
          <a:lstStyle/>
          <a:p>
            <a:pPr algn="ctr">
              <a:lnSpc>
                <a:spcPts val="6719"/>
              </a:lnSpc>
              <a:spcBef>
                <a:spcPct val="0"/>
              </a:spcBef>
            </a:pPr>
            <a:r>
              <a:rPr lang="en-US" sz="4800">
                <a:solidFill>
                  <a:srgbClr val="EFF8F9"/>
                </a:solidFill>
                <a:latin typeface="Space Mono"/>
                <a:ea typeface="Space Mono"/>
                <a:cs typeface="Space Mono"/>
                <a:sym typeface="Space Mono"/>
              </a:rPr>
              <a:t>1</a:t>
            </a:r>
          </a:p>
        </p:txBody>
      </p:sp>
      <p:sp>
        <p:nvSpPr>
          <p:cNvPr id="3" name="TextBox 3"/>
          <p:cNvSpPr txBox="1"/>
          <p:nvPr/>
        </p:nvSpPr>
        <p:spPr>
          <a:xfrm>
            <a:off x="16640056" y="6219567"/>
            <a:ext cx="642020" cy="820382"/>
          </a:xfrm>
          <a:prstGeom prst="rect">
            <a:avLst/>
          </a:prstGeom>
        </p:spPr>
        <p:txBody>
          <a:bodyPr lIns="0" tIns="0" rIns="0" bIns="0" rtlCol="0" anchor="t">
            <a:spAutoFit/>
          </a:bodyPr>
          <a:lstStyle/>
          <a:p>
            <a:pPr algn="ctr">
              <a:lnSpc>
                <a:spcPts val="6719"/>
              </a:lnSpc>
              <a:spcBef>
                <a:spcPct val="0"/>
              </a:spcBef>
            </a:pPr>
            <a:r>
              <a:rPr lang="en-US" sz="4800">
                <a:solidFill>
                  <a:srgbClr val="EFF8F9"/>
                </a:solidFill>
                <a:latin typeface="Space Mono"/>
                <a:ea typeface="Space Mono"/>
                <a:cs typeface="Space Mono"/>
                <a:sym typeface="Space Mono"/>
              </a:rPr>
              <a:t>3</a:t>
            </a:r>
          </a:p>
        </p:txBody>
      </p:sp>
      <p:sp>
        <p:nvSpPr>
          <p:cNvPr id="4" name="Freeform 4"/>
          <p:cNvSpPr/>
          <p:nvPr/>
        </p:nvSpPr>
        <p:spPr>
          <a:xfrm>
            <a:off x="105913" y="-166620"/>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2"/>
            <a:stretch>
              <a:fillRect l="-1365" r="-1365"/>
            </a:stretch>
          </a:blipFill>
        </p:spPr>
      </p:sp>
      <p:sp>
        <p:nvSpPr>
          <p:cNvPr id="5" name="Freeform 5"/>
          <p:cNvSpPr/>
          <p:nvPr/>
        </p:nvSpPr>
        <p:spPr>
          <a:xfrm>
            <a:off x="-237492" y="8436314"/>
            <a:ext cx="2117991" cy="1850686"/>
          </a:xfrm>
          <a:custGeom>
            <a:avLst/>
            <a:gdLst/>
            <a:ahLst/>
            <a:cxnLst/>
            <a:rect l="l" t="t" r="r" b="b"/>
            <a:pathLst>
              <a:path w="2117991" h="1850686">
                <a:moveTo>
                  <a:pt x="0" y="0"/>
                </a:moveTo>
                <a:lnTo>
                  <a:pt x="2117991" y="0"/>
                </a:lnTo>
                <a:lnTo>
                  <a:pt x="2117991" y="1850686"/>
                </a:lnTo>
                <a:lnTo>
                  <a:pt x="0" y="1850686"/>
                </a:lnTo>
                <a:lnTo>
                  <a:pt x="0" y="0"/>
                </a:lnTo>
                <a:close/>
              </a:path>
            </a:pathLst>
          </a:custGeom>
          <a:blipFill>
            <a:blip r:embed="rId3"/>
            <a:stretch>
              <a:fillRect t="-2607" b="-2607"/>
            </a:stretch>
          </a:blipFill>
        </p:spPr>
      </p:sp>
      <p:sp>
        <p:nvSpPr>
          <p:cNvPr id="6" name="Freeform 6"/>
          <p:cNvSpPr/>
          <p:nvPr/>
        </p:nvSpPr>
        <p:spPr>
          <a:xfrm>
            <a:off x="15805101"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7" name="TextBox 7"/>
          <p:cNvSpPr txBox="1"/>
          <p:nvPr/>
        </p:nvSpPr>
        <p:spPr>
          <a:xfrm>
            <a:off x="869420" y="1423381"/>
            <a:ext cx="16528934" cy="1015365"/>
          </a:xfrm>
          <a:prstGeom prst="rect">
            <a:avLst/>
          </a:prstGeom>
        </p:spPr>
        <p:txBody>
          <a:bodyPr lIns="0" tIns="0" rIns="0" bIns="0" rtlCol="0" anchor="t">
            <a:spAutoFit/>
          </a:bodyPr>
          <a:lstStyle/>
          <a:p>
            <a:pPr algn="ctr">
              <a:lnSpc>
                <a:spcPts val="7920"/>
              </a:lnSpc>
            </a:pPr>
            <a:r>
              <a:rPr lang="en-US" sz="7200" b="1" spc="-72">
                <a:solidFill>
                  <a:srgbClr val="2F4F4F"/>
                </a:solidFill>
                <a:latin typeface="Muli Bold"/>
                <a:ea typeface="Muli Bold"/>
                <a:cs typeface="Muli Bold"/>
                <a:sym typeface="Muli Bold"/>
              </a:rPr>
              <a:t>Key Enhancements for Future Analysis</a:t>
            </a:r>
          </a:p>
        </p:txBody>
      </p:sp>
      <p:sp>
        <p:nvSpPr>
          <p:cNvPr id="8" name="TextBox 8"/>
          <p:cNvSpPr txBox="1"/>
          <p:nvPr/>
        </p:nvSpPr>
        <p:spPr>
          <a:xfrm>
            <a:off x="115438" y="3073951"/>
            <a:ext cx="17758711" cy="5261254"/>
          </a:xfrm>
          <a:prstGeom prst="rect">
            <a:avLst/>
          </a:prstGeom>
        </p:spPr>
        <p:txBody>
          <a:bodyPr lIns="0" tIns="0" rIns="0" bIns="0" rtlCol="0" anchor="t">
            <a:spAutoFit/>
          </a:bodyPr>
          <a:lstStyle/>
          <a:p>
            <a:pPr algn="l">
              <a:lnSpc>
                <a:spcPts val="3991"/>
              </a:lnSpc>
            </a:pPr>
            <a:r>
              <a:rPr lang="en-US" sz="2851" b="1">
                <a:solidFill>
                  <a:srgbClr val="000000"/>
                </a:solidFill>
                <a:latin typeface="Canva Sans Bold"/>
                <a:ea typeface="Canva Sans Bold"/>
                <a:cs typeface="Canva Sans Bold"/>
                <a:sym typeface="Canva Sans Bold"/>
              </a:rPr>
              <a:t> </a:t>
            </a:r>
            <a:r>
              <a:rPr lang="en-US" sz="2851" b="1">
                <a:solidFill>
                  <a:srgbClr val="366994"/>
                </a:solidFill>
                <a:latin typeface="Canva Sans Bold"/>
                <a:ea typeface="Canva Sans Bold"/>
                <a:cs typeface="Canva Sans Bold"/>
                <a:sym typeface="Canva Sans Bold"/>
              </a:rPr>
              <a:t>   1)A Predictive Analytics</a:t>
            </a:r>
          </a:p>
          <a:p>
            <a:pPr algn="l">
              <a:lnSpc>
                <a:spcPts val="3991"/>
              </a:lnSpc>
            </a:pPr>
            <a:r>
              <a:rPr lang="en-US" sz="2851" b="1">
                <a:solidFill>
                  <a:srgbClr val="2F4F4F"/>
                </a:solidFill>
                <a:latin typeface="Canva Sans Bold"/>
                <a:ea typeface="Canva Sans Bold"/>
                <a:cs typeface="Canva Sans Bold"/>
                <a:sym typeface="Canva Sans Bold"/>
              </a:rPr>
              <a:t>Use machine learning models to predict attrition risks based on age, job title, region, and salary patterns.</a:t>
            </a:r>
          </a:p>
          <a:p>
            <a:pPr algn="l">
              <a:lnSpc>
                <a:spcPts val="3991"/>
              </a:lnSpc>
            </a:pPr>
            <a:endParaRPr lang="en-US" sz="2851" b="1">
              <a:solidFill>
                <a:srgbClr val="2F4F4F"/>
              </a:solidFill>
              <a:latin typeface="Canva Sans Bold"/>
              <a:ea typeface="Canva Sans Bold"/>
              <a:cs typeface="Canva Sans Bold"/>
              <a:sym typeface="Canva Sans Bold"/>
            </a:endParaRPr>
          </a:p>
          <a:p>
            <a:pPr algn="l">
              <a:lnSpc>
                <a:spcPts val="3991"/>
              </a:lnSpc>
            </a:pPr>
            <a:r>
              <a:rPr lang="en-US" sz="2851" b="1">
                <a:solidFill>
                  <a:srgbClr val="000000"/>
                </a:solidFill>
                <a:latin typeface="Canva Sans Bold"/>
                <a:ea typeface="Canva Sans Bold"/>
                <a:cs typeface="Canva Sans Bold"/>
                <a:sym typeface="Canva Sans Bold"/>
              </a:rPr>
              <a:t>    </a:t>
            </a:r>
            <a:r>
              <a:rPr lang="en-US" sz="2851" b="1">
                <a:solidFill>
                  <a:srgbClr val="366994"/>
                </a:solidFill>
                <a:latin typeface="Canva Sans Bold"/>
                <a:ea typeface="Canva Sans Bold"/>
                <a:cs typeface="Canva Sans Bold"/>
                <a:sym typeface="Canva Sans Bold"/>
              </a:rPr>
              <a:t>2)Employee Sentiment Analysis</a:t>
            </a:r>
          </a:p>
          <a:p>
            <a:pPr algn="l">
              <a:lnSpc>
                <a:spcPts val="3991"/>
              </a:lnSpc>
            </a:pPr>
            <a:r>
              <a:rPr lang="en-US" sz="2851" b="1">
                <a:solidFill>
                  <a:srgbClr val="2F4F4F"/>
                </a:solidFill>
                <a:latin typeface="Canva Sans Bold"/>
                <a:ea typeface="Canva Sans Bold"/>
                <a:cs typeface="Canva Sans Bold"/>
                <a:sym typeface="Canva Sans Bold"/>
              </a:rPr>
              <a:t>Implement regular employee surveys and integrate natural language processing to derive insights.</a:t>
            </a:r>
          </a:p>
          <a:p>
            <a:pPr algn="l">
              <a:lnSpc>
                <a:spcPts val="3991"/>
              </a:lnSpc>
            </a:pPr>
            <a:endParaRPr lang="en-US" sz="2851" b="1">
              <a:solidFill>
                <a:srgbClr val="2F4F4F"/>
              </a:solidFill>
              <a:latin typeface="Canva Sans Bold"/>
              <a:ea typeface="Canva Sans Bold"/>
              <a:cs typeface="Canva Sans Bold"/>
              <a:sym typeface="Canva Sans Bold"/>
            </a:endParaRPr>
          </a:p>
          <a:p>
            <a:pPr algn="l">
              <a:lnSpc>
                <a:spcPts val="3991"/>
              </a:lnSpc>
            </a:pPr>
            <a:r>
              <a:rPr lang="en-US" sz="2851" b="1">
                <a:solidFill>
                  <a:srgbClr val="000000"/>
                </a:solidFill>
                <a:latin typeface="Canva Sans Bold"/>
                <a:ea typeface="Canva Sans Bold"/>
                <a:cs typeface="Canva Sans Bold"/>
                <a:sym typeface="Canva Sans Bold"/>
              </a:rPr>
              <a:t>    </a:t>
            </a:r>
            <a:r>
              <a:rPr lang="en-US" sz="2851" b="1">
                <a:solidFill>
                  <a:srgbClr val="366994"/>
                </a:solidFill>
                <a:latin typeface="Canva Sans Bold"/>
                <a:ea typeface="Canva Sans Bold"/>
                <a:cs typeface="Canva Sans Bold"/>
                <a:sym typeface="Canva Sans Bold"/>
              </a:rPr>
              <a:t>3)Diversity &amp; Inclusion Dashboard</a:t>
            </a:r>
          </a:p>
          <a:p>
            <a:pPr algn="l">
              <a:lnSpc>
                <a:spcPts val="3991"/>
              </a:lnSpc>
            </a:pPr>
            <a:r>
              <a:rPr lang="en-US" sz="2851" b="1">
                <a:solidFill>
                  <a:srgbClr val="2F4F4F"/>
                </a:solidFill>
                <a:latin typeface="Canva Sans Bold"/>
                <a:ea typeface="Canva Sans Bold"/>
                <a:cs typeface="Canva Sans Bold"/>
                <a:sym typeface="Canva Sans Bold"/>
              </a:rPr>
              <a:t>Develop metrics around not just gender, but ethnicity, disability, and age diversity.</a:t>
            </a:r>
          </a:p>
          <a:p>
            <a:pPr algn="l">
              <a:lnSpc>
                <a:spcPts val="3991"/>
              </a:lnSpc>
            </a:pPr>
            <a:r>
              <a:rPr lang="en-US" sz="2851" b="1">
                <a:solidFill>
                  <a:srgbClr val="000000"/>
                </a:solidFill>
                <a:latin typeface="Canva Sans Bold"/>
                <a:ea typeface="Canva Sans Bold"/>
                <a:cs typeface="Canva Sans Bold"/>
                <a:sym typeface="Canva Sans Bold"/>
              </a:rPr>
              <a:t>  </a:t>
            </a:r>
          </a:p>
          <a:p>
            <a:pPr algn="l">
              <a:lnSpc>
                <a:spcPts val="1831"/>
              </a:lnSpc>
            </a:pPr>
            <a:endParaRPr lang="en-US" sz="2851" b="1">
              <a:solidFill>
                <a:srgbClr val="000000"/>
              </a:solidFill>
              <a:latin typeface="Canva Sans Bold"/>
              <a:ea typeface="Canva Sans Bold"/>
              <a:cs typeface="Canva Sans Bold"/>
              <a:sym typeface="Canva Sans 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6011959" y="2558143"/>
            <a:ext cx="6264082" cy="5170715"/>
          </a:xfrm>
          <a:custGeom>
            <a:avLst/>
            <a:gdLst/>
            <a:ahLst/>
            <a:cxnLst/>
            <a:rect l="l" t="t" r="r" b="b"/>
            <a:pathLst>
              <a:path w="6264082" h="5170715">
                <a:moveTo>
                  <a:pt x="0" y="0"/>
                </a:moveTo>
                <a:lnTo>
                  <a:pt x="6264082" y="0"/>
                </a:lnTo>
                <a:lnTo>
                  <a:pt x="6264082" y="5170714"/>
                </a:lnTo>
                <a:lnTo>
                  <a:pt x="0" y="5170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11682"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4" name="Freeform 4"/>
          <p:cNvSpPr/>
          <p:nvPr/>
        </p:nvSpPr>
        <p:spPr>
          <a:xfrm>
            <a:off x="45410" y="8522092"/>
            <a:ext cx="2019824" cy="1764908"/>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5"/>
            <a:stretch>
              <a:fillRect t="-2607" b="-2607"/>
            </a:stretch>
          </a:blipFill>
        </p:spPr>
      </p:sp>
      <p:sp>
        <p:nvSpPr>
          <p:cNvPr id="5" name="Freeform 5"/>
          <p:cNvSpPr/>
          <p:nvPr/>
        </p:nvSpPr>
        <p:spPr>
          <a:xfrm>
            <a:off x="0" y="0"/>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6"/>
            <a:stretch>
              <a:fillRect l="-1365" r="-1365"/>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5886698" y="2254469"/>
            <a:ext cx="5778062" cy="5778062"/>
          </a:xfrm>
          <a:custGeom>
            <a:avLst/>
            <a:gdLst/>
            <a:ahLst/>
            <a:cxnLst/>
            <a:rect l="l" t="t" r="r" b="b"/>
            <a:pathLst>
              <a:path w="5778062" h="5778062">
                <a:moveTo>
                  <a:pt x="0" y="0"/>
                </a:moveTo>
                <a:lnTo>
                  <a:pt x="5778063" y="0"/>
                </a:lnTo>
                <a:lnTo>
                  <a:pt x="5778063" y="5778062"/>
                </a:lnTo>
                <a:lnTo>
                  <a:pt x="0" y="5778062"/>
                </a:lnTo>
                <a:lnTo>
                  <a:pt x="0" y="0"/>
                </a:lnTo>
                <a:close/>
              </a:path>
            </a:pathLst>
          </a:custGeom>
          <a:blipFill>
            <a:blip r:embed="rId2"/>
            <a:stretch>
              <a:fillRect/>
            </a:stretch>
          </a:blipFill>
        </p:spPr>
      </p:sp>
      <p:sp>
        <p:nvSpPr>
          <p:cNvPr id="3" name="Freeform 3"/>
          <p:cNvSpPr/>
          <p:nvPr/>
        </p:nvSpPr>
        <p:spPr>
          <a:xfrm>
            <a:off x="15858279"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3"/>
            <a:stretch>
              <a:fillRect r="-265"/>
            </a:stretch>
          </a:blipFill>
        </p:spPr>
      </p:sp>
      <p:sp>
        <p:nvSpPr>
          <p:cNvPr id="4" name="Freeform 4"/>
          <p:cNvSpPr/>
          <p:nvPr/>
        </p:nvSpPr>
        <p:spPr>
          <a:xfrm>
            <a:off x="45410" y="8522092"/>
            <a:ext cx="2019824" cy="1764908"/>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4"/>
            <a:stretch>
              <a:fillRect t="-2607" b="-2607"/>
            </a:stretch>
          </a:blipFill>
        </p:spPr>
      </p:sp>
      <p:sp>
        <p:nvSpPr>
          <p:cNvPr id="5" name="Freeform 5"/>
          <p:cNvSpPr/>
          <p:nvPr/>
        </p:nvSpPr>
        <p:spPr>
          <a:xfrm>
            <a:off x="0" y="0"/>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5"/>
            <a:stretch>
              <a:fillRect l="-1365" r="-1365"/>
            </a:stretch>
          </a:blipFill>
        </p:spPr>
      </p:sp>
    </p:spTree>
    <p:extLst>
      <p:ext uri="{BB962C8B-B14F-4D97-AF65-F5344CB8AC3E}">
        <p14:creationId xmlns:p14="http://schemas.microsoft.com/office/powerpoint/2010/main" val="4228976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26205" y="-166620"/>
            <a:ext cx="3086100" cy="10620241"/>
            <a:chOff x="0" y="0"/>
            <a:chExt cx="812800" cy="2797100"/>
          </a:xfrm>
        </p:grpSpPr>
        <p:sp>
          <p:nvSpPr>
            <p:cNvPr id="4" name="Freeform 4"/>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2F4F4F"/>
            </a:solidFill>
          </p:spPr>
        </p:sp>
        <p:sp>
          <p:nvSpPr>
            <p:cNvPr id="5" name="TextBox 5"/>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6" name="Freeform 6"/>
          <p:cNvSpPr/>
          <p:nvPr/>
        </p:nvSpPr>
        <p:spPr>
          <a:xfrm>
            <a:off x="11324542" y="1330799"/>
            <a:ext cx="4866393" cy="7625403"/>
          </a:xfrm>
          <a:custGeom>
            <a:avLst/>
            <a:gdLst/>
            <a:ahLst/>
            <a:cxnLst/>
            <a:rect l="l" t="t" r="r" b="b"/>
            <a:pathLst>
              <a:path w="4866393" h="7625403">
                <a:moveTo>
                  <a:pt x="0" y="0"/>
                </a:moveTo>
                <a:lnTo>
                  <a:pt x="4866394" y="0"/>
                </a:lnTo>
                <a:lnTo>
                  <a:pt x="4866394" y="7625402"/>
                </a:lnTo>
                <a:lnTo>
                  <a:pt x="0" y="76254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272396" y="4563582"/>
            <a:ext cx="6603005" cy="1317389"/>
          </a:xfrm>
          <a:prstGeom prst="rect">
            <a:avLst/>
          </a:prstGeom>
        </p:spPr>
        <p:txBody>
          <a:bodyPr lIns="0" tIns="0" rIns="0" bIns="0" rtlCol="0" anchor="t">
            <a:spAutoFit/>
          </a:bodyPr>
          <a:lstStyle/>
          <a:p>
            <a:pPr algn="l">
              <a:lnSpc>
                <a:spcPts val="9387"/>
              </a:lnSpc>
            </a:pPr>
            <a:r>
              <a:rPr lang="en-US" sz="9026" b="1">
                <a:solidFill>
                  <a:srgbClr val="2F4F4F"/>
                </a:solidFill>
                <a:latin typeface="Poppins Bold"/>
                <a:ea typeface="Poppins Bold"/>
                <a:cs typeface="Poppins Bold"/>
                <a:sym typeface="Poppins Bold"/>
              </a:rPr>
              <a:t>Processes</a:t>
            </a:r>
          </a:p>
        </p:txBody>
      </p:sp>
      <p:sp>
        <p:nvSpPr>
          <p:cNvPr id="8" name="Freeform 8"/>
          <p:cNvSpPr/>
          <p:nvPr/>
        </p:nvSpPr>
        <p:spPr>
          <a:xfrm>
            <a:off x="15565819" y="9112054"/>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6"/>
            <a:stretch>
              <a:fillRect r="-265"/>
            </a:stretch>
          </a:blipFill>
        </p:spPr>
      </p:sp>
      <p:sp>
        <p:nvSpPr>
          <p:cNvPr id="9" name="Freeform 9"/>
          <p:cNvSpPr/>
          <p:nvPr/>
        </p:nvSpPr>
        <p:spPr>
          <a:xfrm>
            <a:off x="937645" y="8522092"/>
            <a:ext cx="2019824" cy="1764908"/>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7"/>
            <a:stretch>
              <a:fillRect t="-2607" b="-2607"/>
            </a:stretch>
          </a:blipFill>
        </p:spPr>
      </p:sp>
      <p:sp>
        <p:nvSpPr>
          <p:cNvPr id="10" name="Freeform 10"/>
          <p:cNvSpPr/>
          <p:nvPr/>
        </p:nvSpPr>
        <p:spPr>
          <a:xfrm>
            <a:off x="967508" y="0"/>
            <a:ext cx="3006221" cy="1552839"/>
          </a:xfrm>
          <a:custGeom>
            <a:avLst/>
            <a:gdLst/>
            <a:ahLst/>
            <a:cxnLst/>
            <a:rect l="l" t="t" r="r" b="b"/>
            <a:pathLst>
              <a:path w="3006221" h="1552839">
                <a:moveTo>
                  <a:pt x="0" y="0"/>
                </a:moveTo>
                <a:lnTo>
                  <a:pt x="3006221" y="0"/>
                </a:lnTo>
                <a:lnTo>
                  <a:pt x="3006221" y="1552839"/>
                </a:lnTo>
                <a:lnTo>
                  <a:pt x="0" y="1552839"/>
                </a:lnTo>
                <a:lnTo>
                  <a:pt x="0" y="0"/>
                </a:lnTo>
                <a:close/>
              </a:path>
            </a:pathLst>
          </a:custGeom>
          <a:blipFill>
            <a:blip r:embed="rId8"/>
            <a:stretch>
              <a:fillRect l="-1365" r="-1365"/>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165370" y="5622602"/>
            <a:ext cx="42391962" cy="788601"/>
            <a:chOff x="0" y="0"/>
            <a:chExt cx="11164961" cy="207697"/>
          </a:xfrm>
        </p:grpSpPr>
        <p:sp>
          <p:nvSpPr>
            <p:cNvPr id="3" name="Freeform 3"/>
            <p:cNvSpPr/>
            <p:nvPr/>
          </p:nvSpPr>
          <p:spPr>
            <a:xfrm>
              <a:off x="0" y="0"/>
              <a:ext cx="11164961" cy="207697"/>
            </a:xfrm>
            <a:custGeom>
              <a:avLst/>
              <a:gdLst/>
              <a:ahLst/>
              <a:cxnLst/>
              <a:rect l="l" t="t" r="r" b="b"/>
              <a:pathLst>
                <a:path w="11164961" h="207697">
                  <a:moveTo>
                    <a:pt x="0" y="0"/>
                  </a:moveTo>
                  <a:lnTo>
                    <a:pt x="11164961" y="0"/>
                  </a:lnTo>
                  <a:lnTo>
                    <a:pt x="11164961" y="207697"/>
                  </a:lnTo>
                  <a:lnTo>
                    <a:pt x="0" y="207697"/>
                  </a:lnTo>
                  <a:close/>
                </a:path>
              </a:pathLst>
            </a:custGeom>
            <a:solidFill>
              <a:srgbClr val="2F4F4F"/>
            </a:solidFill>
          </p:spPr>
        </p:sp>
        <p:sp>
          <p:nvSpPr>
            <p:cNvPr id="4" name="TextBox 4"/>
            <p:cNvSpPr txBox="1"/>
            <p:nvPr/>
          </p:nvSpPr>
          <p:spPr>
            <a:xfrm>
              <a:off x="0" y="9525"/>
              <a:ext cx="11164961" cy="198172"/>
            </a:xfrm>
            <a:prstGeom prst="rect">
              <a:avLst/>
            </a:prstGeom>
          </p:spPr>
          <p:txBody>
            <a:bodyPr lIns="50800" tIns="50800" rIns="50800" bIns="50800" rtlCol="0" anchor="ctr"/>
            <a:lstStyle/>
            <a:p>
              <a:pPr algn="ctr">
                <a:lnSpc>
                  <a:spcPts val="2624"/>
                </a:lnSpc>
              </a:pPr>
              <a:endParaRPr/>
            </a:p>
          </p:txBody>
        </p:sp>
      </p:grpSp>
      <p:sp>
        <p:nvSpPr>
          <p:cNvPr id="5" name="Freeform 5"/>
          <p:cNvSpPr/>
          <p:nvPr/>
        </p:nvSpPr>
        <p:spPr>
          <a:xfrm>
            <a:off x="7654719" y="969705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05673" y="3169093"/>
            <a:ext cx="4023928" cy="1449313"/>
            <a:chOff x="0" y="0"/>
            <a:chExt cx="1569752" cy="565383"/>
          </a:xfrm>
        </p:grpSpPr>
        <p:sp>
          <p:nvSpPr>
            <p:cNvPr id="7" name="Freeform 7"/>
            <p:cNvSpPr/>
            <p:nvPr/>
          </p:nvSpPr>
          <p:spPr>
            <a:xfrm>
              <a:off x="0" y="0"/>
              <a:ext cx="1569752" cy="565383"/>
            </a:xfrm>
            <a:custGeom>
              <a:avLst/>
              <a:gdLst/>
              <a:ahLst/>
              <a:cxnLst/>
              <a:rect l="l" t="t" r="r" b="b"/>
              <a:pathLst>
                <a:path w="1569752" h="565383">
                  <a:moveTo>
                    <a:pt x="0" y="0"/>
                  </a:moveTo>
                  <a:lnTo>
                    <a:pt x="1569752" y="0"/>
                  </a:lnTo>
                  <a:lnTo>
                    <a:pt x="1569752" y="565383"/>
                  </a:lnTo>
                  <a:lnTo>
                    <a:pt x="0" y="565383"/>
                  </a:lnTo>
                  <a:close/>
                </a:path>
              </a:pathLst>
            </a:custGeom>
            <a:solidFill>
              <a:srgbClr val="2F4F4F"/>
            </a:solidFill>
            <a:ln cap="sq">
              <a:noFill/>
              <a:prstDash val="solid"/>
              <a:miter/>
            </a:ln>
          </p:spPr>
        </p:sp>
        <p:sp>
          <p:nvSpPr>
            <p:cNvPr id="8" name="TextBox 8"/>
            <p:cNvSpPr txBox="1"/>
            <p:nvPr/>
          </p:nvSpPr>
          <p:spPr>
            <a:xfrm>
              <a:off x="0" y="-47625"/>
              <a:ext cx="1569752" cy="613008"/>
            </a:xfrm>
            <a:prstGeom prst="rect">
              <a:avLst/>
            </a:prstGeom>
          </p:spPr>
          <p:txBody>
            <a:bodyPr lIns="50800" tIns="50800" rIns="50800" bIns="50800" rtlCol="0" anchor="ctr"/>
            <a:lstStyle/>
            <a:p>
              <a:pPr marL="0" lvl="0" indent="0" algn="ctr">
                <a:lnSpc>
                  <a:spcPts val="4199"/>
                </a:lnSpc>
                <a:spcBef>
                  <a:spcPct val="0"/>
                </a:spcBef>
              </a:pPr>
              <a:r>
                <a:rPr lang="en-US" sz="2999">
                  <a:solidFill>
                    <a:srgbClr val="EFEFEF"/>
                  </a:solidFill>
                  <a:latin typeface="Open Sans Extra Bold"/>
                  <a:ea typeface="Open Sans Extra Bold"/>
                  <a:cs typeface="Open Sans Extra Bold"/>
                  <a:sym typeface="Open Sans Extra Bold"/>
                </a:rPr>
                <a:t>Explore Data</a:t>
              </a:r>
            </a:p>
          </p:txBody>
        </p:sp>
      </p:grpSp>
      <p:grpSp>
        <p:nvGrpSpPr>
          <p:cNvPr id="9" name="Group 9"/>
          <p:cNvGrpSpPr/>
          <p:nvPr/>
        </p:nvGrpSpPr>
        <p:grpSpPr>
          <a:xfrm>
            <a:off x="5515322" y="3202010"/>
            <a:ext cx="3264317" cy="1482230"/>
            <a:chOff x="0" y="0"/>
            <a:chExt cx="1273425" cy="578224"/>
          </a:xfrm>
        </p:grpSpPr>
        <p:sp>
          <p:nvSpPr>
            <p:cNvPr id="10" name="Freeform 10"/>
            <p:cNvSpPr/>
            <p:nvPr/>
          </p:nvSpPr>
          <p:spPr>
            <a:xfrm>
              <a:off x="0" y="0"/>
              <a:ext cx="1273425" cy="578224"/>
            </a:xfrm>
            <a:custGeom>
              <a:avLst/>
              <a:gdLst/>
              <a:ahLst/>
              <a:cxnLst/>
              <a:rect l="l" t="t" r="r" b="b"/>
              <a:pathLst>
                <a:path w="1273425" h="578224">
                  <a:moveTo>
                    <a:pt x="0" y="0"/>
                  </a:moveTo>
                  <a:lnTo>
                    <a:pt x="1273425" y="0"/>
                  </a:lnTo>
                  <a:lnTo>
                    <a:pt x="1273425" y="578224"/>
                  </a:lnTo>
                  <a:lnTo>
                    <a:pt x="0" y="578224"/>
                  </a:lnTo>
                  <a:close/>
                </a:path>
              </a:pathLst>
            </a:custGeom>
            <a:solidFill>
              <a:srgbClr val="2F4F4F"/>
            </a:solidFill>
            <a:ln cap="sq">
              <a:noFill/>
              <a:prstDash val="solid"/>
              <a:miter/>
            </a:ln>
          </p:spPr>
        </p:sp>
        <p:sp>
          <p:nvSpPr>
            <p:cNvPr id="11" name="TextBox 11"/>
            <p:cNvSpPr txBox="1"/>
            <p:nvPr/>
          </p:nvSpPr>
          <p:spPr>
            <a:xfrm>
              <a:off x="0" y="-47625"/>
              <a:ext cx="1273425" cy="625849"/>
            </a:xfrm>
            <a:prstGeom prst="rect">
              <a:avLst/>
            </a:prstGeom>
          </p:spPr>
          <p:txBody>
            <a:bodyPr lIns="50800" tIns="50800" rIns="50800" bIns="50800" rtlCol="0" anchor="ctr"/>
            <a:lstStyle/>
            <a:p>
              <a:pPr marL="0" lvl="0" indent="0" algn="ctr">
                <a:lnSpc>
                  <a:spcPts val="4199"/>
                </a:lnSpc>
                <a:spcBef>
                  <a:spcPct val="0"/>
                </a:spcBef>
              </a:pPr>
              <a:r>
                <a:rPr lang="en-US" sz="2999">
                  <a:solidFill>
                    <a:srgbClr val="EFEFEF"/>
                  </a:solidFill>
                  <a:latin typeface="Open Sans Extra Bold"/>
                  <a:ea typeface="Open Sans Extra Bold"/>
                  <a:cs typeface="Open Sans Extra Bold"/>
                  <a:sym typeface="Open Sans Extra Bold"/>
                </a:rPr>
                <a:t>Maniupilate, Clean Data</a:t>
              </a:r>
            </a:p>
          </p:txBody>
        </p:sp>
      </p:grpSp>
      <p:grpSp>
        <p:nvGrpSpPr>
          <p:cNvPr id="12" name="Group 12"/>
          <p:cNvGrpSpPr/>
          <p:nvPr/>
        </p:nvGrpSpPr>
        <p:grpSpPr>
          <a:xfrm>
            <a:off x="14155188" y="3234927"/>
            <a:ext cx="3481123" cy="1449313"/>
            <a:chOff x="0" y="0"/>
            <a:chExt cx="1358002" cy="565383"/>
          </a:xfrm>
        </p:grpSpPr>
        <p:sp>
          <p:nvSpPr>
            <p:cNvPr id="13" name="Freeform 13"/>
            <p:cNvSpPr/>
            <p:nvPr/>
          </p:nvSpPr>
          <p:spPr>
            <a:xfrm>
              <a:off x="0" y="0"/>
              <a:ext cx="1358002" cy="565383"/>
            </a:xfrm>
            <a:custGeom>
              <a:avLst/>
              <a:gdLst/>
              <a:ahLst/>
              <a:cxnLst/>
              <a:rect l="l" t="t" r="r" b="b"/>
              <a:pathLst>
                <a:path w="1358002" h="565383">
                  <a:moveTo>
                    <a:pt x="0" y="0"/>
                  </a:moveTo>
                  <a:lnTo>
                    <a:pt x="1358002" y="0"/>
                  </a:lnTo>
                  <a:lnTo>
                    <a:pt x="1358002" y="565383"/>
                  </a:lnTo>
                  <a:lnTo>
                    <a:pt x="0" y="565383"/>
                  </a:lnTo>
                  <a:close/>
                </a:path>
              </a:pathLst>
            </a:custGeom>
            <a:solidFill>
              <a:srgbClr val="2F4F4F"/>
            </a:solidFill>
            <a:ln cap="sq">
              <a:noFill/>
              <a:prstDash val="solid"/>
              <a:miter/>
            </a:ln>
          </p:spPr>
        </p:sp>
        <p:sp>
          <p:nvSpPr>
            <p:cNvPr id="14" name="TextBox 14"/>
            <p:cNvSpPr txBox="1"/>
            <p:nvPr/>
          </p:nvSpPr>
          <p:spPr>
            <a:xfrm>
              <a:off x="0" y="-47625"/>
              <a:ext cx="1358002" cy="613008"/>
            </a:xfrm>
            <a:prstGeom prst="rect">
              <a:avLst/>
            </a:prstGeom>
          </p:spPr>
          <p:txBody>
            <a:bodyPr lIns="50800" tIns="50800" rIns="50800" bIns="50800" rtlCol="0" anchor="ctr"/>
            <a:lstStyle/>
            <a:p>
              <a:pPr marL="0" lvl="0" indent="0" algn="ctr">
                <a:lnSpc>
                  <a:spcPts val="4199"/>
                </a:lnSpc>
                <a:spcBef>
                  <a:spcPct val="0"/>
                </a:spcBef>
              </a:pPr>
              <a:r>
                <a:rPr lang="en-US" sz="2999">
                  <a:solidFill>
                    <a:srgbClr val="EFEFEF"/>
                  </a:solidFill>
                  <a:latin typeface="Open Sans Extra Bold"/>
                  <a:ea typeface="Open Sans Extra Bold"/>
                  <a:cs typeface="Open Sans Extra Bold"/>
                  <a:sym typeface="Open Sans Extra Bold"/>
                </a:rPr>
                <a:t>Visualization</a:t>
              </a:r>
            </a:p>
          </p:txBody>
        </p:sp>
      </p:grpSp>
      <p:grpSp>
        <p:nvGrpSpPr>
          <p:cNvPr id="15" name="Group 15"/>
          <p:cNvGrpSpPr/>
          <p:nvPr/>
        </p:nvGrpSpPr>
        <p:grpSpPr>
          <a:xfrm>
            <a:off x="1083617" y="4579689"/>
            <a:ext cx="2151726" cy="1654971"/>
            <a:chOff x="0" y="0"/>
            <a:chExt cx="1056770" cy="812800"/>
          </a:xfrm>
        </p:grpSpPr>
        <p:sp>
          <p:nvSpPr>
            <p:cNvPr id="16" name="Freeform 16"/>
            <p:cNvSpPr/>
            <p:nvPr/>
          </p:nvSpPr>
          <p:spPr>
            <a:xfrm>
              <a:off x="0" y="0"/>
              <a:ext cx="1056770" cy="812800"/>
            </a:xfrm>
            <a:custGeom>
              <a:avLst/>
              <a:gdLst/>
              <a:ahLst/>
              <a:cxnLst/>
              <a:rect l="l" t="t" r="r" b="b"/>
              <a:pathLst>
                <a:path w="1056770" h="812800">
                  <a:moveTo>
                    <a:pt x="528385" y="0"/>
                  </a:moveTo>
                  <a:cubicBezTo>
                    <a:pt x="236566" y="0"/>
                    <a:pt x="0" y="181951"/>
                    <a:pt x="0" y="406400"/>
                  </a:cubicBezTo>
                  <a:cubicBezTo>
                    <a:pt x="0" y="630849"/>
                    <a:pt x="236566" y="812800"/>
                    <a:pt x="528385" y="812800"/>
                  </a:cubicBezTo>
                  <a:cubicBezTo>
                    <a:pt x="820204" y="812800"/>
                    <a:pt x="1056770" y="630849"/>
                    <a:pt x="1056770" y="406400"/>
                  </a:cubicBezTo>
                  <a:cubicBezTo>
                    <a:pt x="1056770" y="181951"/>
                    <a:pt x="820204" y="0"/>
                    <a:pt x="528385" y="0"/>
                  </a:cubicBezTo>
                  <a:close/>
                </a:path>
              </a:pathLst>
            </a:custGeom>
            <a:solidFill>
              <a:srgbClr val="5F9EA0"/>
            </a:solidFill>
          </p:spPr>
        </p:sp>
        <p:sp>
          <p:nvSpPr>
            <p:cNvPr id="17" name="TextBox 17"/>
            <p:cNvSpPr txBox="1"/>
            <p:nvPr/>
          </p:nvSpPr>
          <p:spPr>
            <a:xfrm>
              <a:off x="99072" y="104775"/>
              <a:ext cx="858626" cy="631825"/>
            </a:xfrm>
            <a:prstGeom prst="rect">
              <a:avLst/>
            </a:prstGeom>
          </p:spPr>
          <p:txBody>
            <a:bodyPr lIns="50800" tIns="50800" rIns="50800" bIns="50800" rtlCol="0" anchor="ctr"/>
            <a:lstStyle/>
            <a:p>
              <a:pPr algn="ctr">
                <a:lnSpc>
                  <a:spcPts val="2384"/>
                </a:lnSpc>
              </a:pPr>
              <a:r>
                <a:rPr lang="en-US" sz="2292" b="1">
                  <a:solidFill>
                    <a:srgbClr val="EFEFEF"/>
                  </a:solidFill>
                  <a:latin typeface="Poppins Bold"/>
                  <a:ea typeface="Poppins Bold"/>
                  <a:cs typeface="Poppins Bold"/>
                  <a:sym typeface="Poppins Bold"/>
                </a:rPr>
                <a:t>EXCEL</a:t>
              </a:r>
            </a:p>
          </p:txBody>
        </p:sp>
      </p:grpSp>
      <p:grpSp>
        <p:nvGrpSpPr>
          <p:cNvPr id="18" name="Group 18"/>
          <p:cNvGrpSpPr/>
          <p:nvPr/>
        </p:nvGrpSpPr>
        <p:grpSpPr>
          <a:xfrm>
            <a:off x="15168531" y="4684240"/>
            <a:ext cx="1915176" cy="1654971"/>
            <a:chOff x="0" y="0"/>
            <a:chExt cx="940594" cy="812800"/>
          </a:xfrm>
        </p:grpSpPr>
        <p:sp>
          <p:nvSpPr>
            <p:cNvPr id="19" name="Freeform 19"/>
            <p:cNvSpPr/>
            <p:nvPr/>
          </p:nvSpPr>
          <p:spPr>
            <a:xfrm>
              <a:off x="0" y="0"/>
              <a:ext cx="940594" cy="812800"/>
            </a:xfrm>
            <a:custGeom>
              <a:avLst/>
              <a:gdLst/>
              <a:ahLst/>
              <a:cxnLst/>
              <a:rect l="l" t="t" r="r" b="b"/>
              <a:pathLst>
                <a:path w="940594" h="812800">
                  <a:moveTo>
                    <a:pt x="470297" y="0"/>
                  </a:moveTo>
                  <a:cubicBezTo>
                    <a:pt x="210559" y="0"/>
                    <a:pt x="0" y="181951"/>
                    <a:pt x="0" y="406400"/>
                  </a:cubicBezTo>
                  <a:cubicBezTo>
                    <a:pt x="0" y="630849"/>
                    <a:pt x="210559" y="812800"/>
                    <a:pt x="470297" y="812800"/>
                  </a:cubicBezTo>
                  <a:cubicBezTo>
                    <a:pt x="730035" y="812800"/>
                    <a:pt x="940594" y="630849"/>
                    <a:pt x="940594" y="406400"/>
                  </a:cubicBezTo>
                  <a:cubicBezTo>
                    <a:pt x="940594" y="181951"/>
                    <a:pt x="730035" y="0"/>
                    <a:pt x="470297" y="0"/>
                  </a:cubicBezTo>
                  <a:close/>
                </a:path>
              </a:pathLst>
            </a:custGeom>
            <a:solidFill>
              <a:srgbClr val="5F9EA0"/>
            </a:solidFill>
          </p:spPr>
        </p:sp>
        <p:sp>
          <p:nvSpPr>
            <p:cNvPr id="20" name="TextBox 20"/>
            <p:cNvSpPr txBox="1"/>
            <p:nvPr/>
          </p:nvSpPr>
          <p:spPr>
            <a:xfrm>
              <a:off x="88181" y="104775"/>
              <a:ext cx="764232" cy="631825"/>
            </a:xfrm>
            <a:prstGeom prst="rect">
              <a:avLst/>
            </a:prstGeom>
          </p:spPr>
          <p:txBody>
            <a:bodyPr lIns="50800" tIns="50800" rIns="50800" bIns="50800" rtlCol="0" anchor="ctr"/>
            <a:lstStyle/>
            <a:p>
              <a:pPr algn="ctr">
                <a:lnSpc>
                  <a:spcPts val="2384"/>
                </a:lnSpc>
              </a:pPr>
              <a:r>
                <a:rPr lang="en-US" sz="2292" b="1">
                  <a:solidFill>
                    <a:srgbClr val="EFEFEF"/>
                  </a:solidFill>
                  <a:latin typeface="Poppins Bold"/>
                  <a:ea typeface="Poppins Bold"/>
                  <a:cs typeface="Poppins Bold"/>
                  <a:sym typeface="Poppins Bold"/>
                </a:rPr>
                <a:t>power Bi</a:t>
              </a:r>
            </a:p>
          </p:txBody>
        </p:sp>
      </p:grpSp>
      <p:sp>
        <p:nvSpPr>
          <p:cNvPr id="21" name="Freeform 21"/>
          <p:cNvSpPr/>
          <p:nvPr/>
        </p:nvSpPr>
        <p:spPr>
          <a:xfrm>
            <a:off x="15432808" y="6234660"/>
            <a:ext cx="1386621" cy="1335537"/>
          </a:xfrm>
          <a:custGeom>
            <a:avLst/>
            <a:gdLst/>
            <a:ahLst/>
            <a:cxnLst/>
            <a:rect l="l" t="t" r="r" b="b"/>
            <a:pathLst>
              <a:path w="1386621" h="1335537">
                <a:moveTo>
                  <a:pt x="0" y="0"/>
                </a:moveTo>
                <a:lnTo>
                  <a:pt x="1386621" y="0"/>
                </a:lnTo>
                <a:lnTo>
                  <a:pt x="1386621" y="1335537"/>
                </a:lnTo>
                <a:lnTo>
                  <a:pt x="0" y="1335537"/>
                </a:lnTo>
                <a:lnTo>
                  <a:pt x="0" y="0"/>
                </a:lnTo>
                <a:close/>
              </a:path>
            </a:pathLst>
          </a:custGeom>
          <a:blipFill>
            <a:blip r:embed="rId4"/>
            <a:stretch>
              <a:fillRect l="-38118" r="-33874"/>
            </a:stretch>
          </a:blipFill>
        </p:spPr>
      </p:sp>
      <p:grpSp>
        <p:nvGrpSpPr>
          <p:cNvPr id="22" name="Group 22"/>
          <p:cNvGrpSpPr/>
          <p:nvPr/>
        </p:nvGrpSpPr>
        <p:grpSpPr>
          <a:xfrm>
            <a:off x="6071618" y="4684240"/>
            <a:ext cx="2151726" cy="1654971"/>
            <a:chOff x="0" y="0"/>
            <a:chExt cx="1056770" cy="812800"/>
          </a:xfrm>
        </p:grpSpPr>
        <p:sp>
          <p:nvSpPr>
            <p:cNvPr id="23" name="Freeform 23"/>
            <p:cNvSpPr/>
            <p:nvPr/>
          </p:nvSpPr>
          <p:spPr>
            <a:xfrm>
              <a:off x="0" y="0"/>
              <a:ext cx="1056770" cy="812800"/>
            </a:xfrm>
            <a:custGeom>
              <a:avLst/>
              <a:gdLst/>
              <a:ahLst/>
              <a:cxnLst/>
              <a:rect l="l" t="t" r="r" b="b"/>
              <a:pathLst>
                <a:path w="1056770" h="812800">
                  <a:moveTo>
                    <a:pt x="528385" y="0"/>
                  </a:moveTo>
                  <a:cubicBezTo>
                    <a:pt x="236566" y="0"/>
                    <a:pt x="0" y="181951"/>
                    <a:pt x="0" y="406400"/>
                  </a:cubicBezTo>
                  <a:cubicBezTo>
                    <a:pt x="0" y="630849"/>
                    <a:pt x="236566" y="812800"/>
                    <a:pt x="528385" y="812800"/>
                  </a:cubicBezTo>
                  <a:cubicBezTo>
                    <a:pt x="820204" y="812800"/>
                    <a:pt x="1056770" y="630849"/>
                    <a:pt x="1056770" y="406400"/>
                  </a:cubicBezTo>
                  <a:cubicBezTo>
                    <a:pt x="1056770" y="181951"/>
                    <a:pt x="820204" y="0"/>
                    <a:pt x="528385" y="0"/>
                  </a:cubicBezTo>
                  <a:close/>
                </a:path>
              </a:pathLst>
            </a:custGeom>
            <a:solidFill>
              <a:srgbClr val="5F9EA0"/>
            </a:solidFill>
          </p:spPr>
        </p:sp>
        <p:sp>
          <p:nvSpPr>
            <p:cNvPr id="24" name="TextBox 24"/>
            <p:cNvSpPr txBox="1"/>
            <p:nvPr/>
          </p:nvSpPr>
          <p:spPr>
            <a:xfrm>
              <a:off x="99072" y="104775"/>
              <a:ext cx="858626" cy="631825"/>
            </a:xfrm>
            <a:prstGeom prst="rect">
              <a:avLst/>
            </a:prstGeom>
          </p:spPr>
          <p:txBody>
            <a:bodyPr lIns="50800" tIns="50800" rIns="50800" bIns="50800" rtlCol="0" anchor="ctr"/>
            <a:lstStyle/>
            <a:p>
              <a:pPr algn="ctr">
                <a:lnSpc>
                  <a:spcPts val="2384"/>
                </a:lnSpc>
              </a:pPr>
              <a:r>
                <a:rPr lang="en-US" sz="2292" b="1">
                  <a:solidFill>
                    <a:srgbClr val="EFEFEF"/>
                  </a:solidFill>
                  <a:latin typeface="Poppins Bold"/>
                  <a:ea typeface="Poppins Bold"/>
                  <a:cs typeface="Poppins Bold"/>
                  <a:sym typeface="Poppins Bold"/>
                </a:rPr>
                <a:t>PYTHON</a:t>
              </a:r>
            </a:p>
          </p:txBody>
        </p:sp>
      </p:grpSp>
      <p:sp>
        <p:nvSpPr>
          <p:cNvPr id="25" name="Freeform 25"/>
          <p:cNvSpPr/>
          <p:nvPr/>
        </p:nvSpPr>
        <p:spPr>
          <a:xfrm>
            <a:off x="6585020" y="6058475"/>
            <a:ext cx="1124921" cy="1118785"/>
          </a:xfrm>
          <a:custGeom>
            <a:avLst/>
            <a:gdLst/>
            <a:ahLst/>
            <a:cxnLst/>
            <a:rect l="l" t="t" r="r" b="b"/>
            <a:pathLst>
              <a:path w="1124921" h="1118785">
                <a:moveTo>
                  <a:pt x="0" y="0"/>
                </a:moveTo>
                <a:lnTo>
                  <a:pt x="1124921" y="0"/>
                </a:lnTo>
                <a:lnTo>
                  <a:pt x="1124921" y="1118784"/>
                </a:lnTo>
                <a:lnTo>
                  <a:pt x="0" y="1118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1600088" y="5937733"/>
            <a:ext cx="1118785" cy="1118785"/>
          </a:xfrm>
          <a:custGeom>
            <a:avLst/>
            <a:gdLst/>
            <a:ahLst/>
            <a:cxnLst/>
            <a:rect l="l" t="t" r="r" b="b"/>
            <a:pathLst>
              <a:path w="1118785" h="1118785">
                <a:moveTo>
                  <a:pt x="0" y="0"/>
                </a:moveTo>
                <a:lnTo>
                  <a:pt x="1118785" y="0"/>
                </a:lnTo>
                <a:lnTo>
                  <a:pt x="1118785" y="1118785"/>
                </a:lnTo>
                <a:lnTo>
                  <a:pt x="0" y="1118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p:cNvSpPr/>
          <p:nvPr/>
        </p:nvSpPr>
        <p:spPr>
          <a:xfrm>
            <a:off x="4369363" y="3717390"/>
            <a:ext cx="1145959" cy="481303"/>
          </a:xfrm>
          <a:custGeom>
            <a:avLst/>
            <a:gdLst/>
            <a:ahLst/>
            <a:cxnLst/>
            <a:rect l="l" t="t" r="r" b="b"/>
            <a:pathLst>
              <a:path w="1145959" h="481303">
                <a:moveTo>
                  <a:pt x="0" y="0"/>
                </a:moveTo>
                <a:lnTo>
                  <a:pt x="1145959" y="0"/>
                </a:lnTo>
                <a:lnTo>
                  <a:pt x="1145959" y="481303"/>
                </a:lnTo>
                <a:lnTo>
                  <a:pt x="0" y="48130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8" name="Freeform 28"/>
          <p:cNvSpPr/>
          <p:nvPr/>
        </p:nvSpPr>
        <p:spPr>
          <a:xfrm>
            <a:off x="8922514" y="3750307"/>
            <a:ext cx="1145959" cy="481303"/>
          </a:xfrm>
          <a:custGeom>
            <a:avLst/>
            <a:gdLst/>
            <a:ahLst/>
            <a:cxnLst/>
            <a:rect l="l" t="t" r="r" b="b"/>
            <a:pathLst>
              <a:path w="1145959" h="481303">
                <a:moveTo>
                  <a:pt x="0" y="0"/>
                </a:moveTo>
                <a:lnTo>
                  <a:pt x="1145960" y="0"/>
                </a:lnTo>
                <a:lnTo>
                  <a:pt x="1145960" y="481303"/>
                </a:lnTo>
                <a:lnTo>
                  <a:pt x="0" y="4813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0" y="0"/>
            <a:ext cx="3006221" cy="1552839"/>
          </a:xfrm>
          <a:custGeom>
            <a:avLst/>
            <a:gdLst/>
            <a:ahLst/>
            <a:cxnLst/>
            <a:rect l="l" t="t" r="r" b="b"/>
            <a:pathLst>
              <a:path w="3006221" h="1552839">
                <a:moveTo>
                  <a:pt x="0" y="0"/>
                </a:moveTo>
                <a:lnTo>
                  <a:pt x="3006221" y="0"/>
                </a:lnTo>
                <a:lnTo>
                  <a:pt x="3006221" y="1552839"/>
                </a:lnTo>
                <a:lnTo>
                  <a:pt x="0" y="1552839"/>
                </a:lnTo>
                <a:lnTo>
                  <a:pt x="0" y="0"/>
                </a:lnTo>
                <a:close/>
              </a:path>
            </a:pathLst>
          </a:custGeom>
          <a:blipFill>
            <a:blip r:embed="rId11"/>
            <a:stretch>
              <a:fillRect l="-1365" r="-1365"/>
            </a:stretch>
          </a:blipFill>
        </p:spPr>
      </p:sp>
      <p:sp>
        <p:nvSpPr>
          <p:cNvPr id="30" name="Freeform 30"/>
          <p:cNvSpPr/>
          <p:nvPr/>
        </p:nvSpPr>
        <p:spPr>
          <a:xfrm>
            <a:off x="139656" y="8375846"/>
            <a:ext cx="2019824" cy="1764908"/>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12"/>
            <a:stretch>
              <a:fillRect t="-2607" b="-2607"/>
            </a:stretch>
          </a:blipFill>
        </p:spPr>
      </p:sp>
      <p:sp>
        <p:nvSpPr>
          <p:cNvPr id="31" name="Freeform 31"/>
          <p:cNvSpPr/>
          <p:nvPr/>
        </p:nvSpPr>
        <p:spPr>
          <a:xfrm>
            <a:off x="15168531" y="9258300"/>
            <a:ext cx="2530752" cy="1028700"/>
          </a:xfrm>
          <a:custGeom>
            <a:avLst/>
            <a:gdLst/>
            <a:ahLst/>
            <a:cxnLst/>
            <a:rect l="l" t="t" r="r" b="b"/>
            <a:pathLst>
              <a:path w="2530752" h="1028700">
                <a:moveTo>
                  <a:pt x="0" y="0"/>
                </a:moveTo>
                <a:lnTo>
                  <a:pt x="2530751" y="0"/>
                </a:lnTo>
                <a:lnTo>
                  <a:pt x="2530751" y="1028700"/>
                </a:lnTo>
                <a:lnTo>
                  <a:pt x="0" y="1028700"/>
                </a:lnTo>
                <a:lnTo>
                  <a:pt x="0" y="0"/>
                </a:lnTo>
                <a:close/>
              </a:path>
            </a:pathLst>
          </a:custGeom>
          <a:blipFill>
            <a:blip r:embed="rId13"/>
            <a:stretch>
              <a:fillRect r="-265"/>
            </a:stretch>
          </a:blipFill>
        </p:spPr>
      </p:sp>
      <p:grpSp>
        <p:nvGrpSpPr>
          <p:cNvPr id="32" name="Group 32"/>
          <p:cNvGrpSpPr/>
          <p:nvPr/>
        </p:nvGrpSpPr>
        <p:grpSpPr>
          <a:xfrm>
            <a:off x="10068474" y="3234927"/>
            <a:ext cx="2875916" cy="1449313"/>
            <a:chOff x="0" y="0"/>
            <a:chExt cx="1121908" cy="565383"/>
          </a:xfrm>
        </p:grpSpPr>
        <p:sp>
          <p:nvSpPr>
            <p:cNvPr id="33" name="Freeform 33"/>
            <p:cNvSpPr/>
            <p:nvPr/>
          </p:nvSpPr>
          <p:spPr>
            <a:xfrm>
              <a:off x="0" y="0"/>
              <a:ext cx="1121907" cy="565383"/>
            </a:xfrm>
            <a:custGeom>
              <a:avLst/>
              <a:gdLst/>
              <a:ahLst/>
              <a:cxnLst/>
              <a:rect l="l" t="t" r="r" b="b"/>
              <a:pathLst>
                <a:path w="1121907" h="565383">
                  <a:moveTo>
                    <a:pt x="0" y="0"/>
                  </a:moveTo>
                  <a:lnTo>
                    <a:pt x="1121907" y="0"/>
                  </a:lnTo>
                  <a:lnTo>
                    <a:pt x="1121907" y="565383"/>
                  </a:lnTo>
                  <a:lnTo>
                    <a:pt x="0" y="565383"/>
                  </a:lnTo>
                  <a:close/>
                </a:path>
              </a:pathLst>
            </a:custGeom>
            <a:solidFill>
              <a:srgbClr val="2F4F4F"/>
            </a:solidFill>
            <a:ln cap="sq">
              <a:noFill/>
              <a:prstDash val="solid"/>
              <a:miter/>
            </a:ln>
          </p:spPr>
        </p:sp>
        <p:sp>
          <p:nvSpPr>
            <p:cNvPr id="34" name="TextBox 34"/>
            <p:cNvSpPr txBox="1"/>
            <p:nvPr/>
          </p:nvSpPr>
          <p:spPr>
            <a:xfrm>
              <a:off x="0" y="-47625"/>
              <a:ext cx="1121908" cy="613008"/>
            </a:xfrm>
            <a:prstGeom prst="rect">
              <a:avLst/>
            </a:prstGeom>
          </p:spPr>
          <p:txBody>
            <a:bodyPr lIns="50800" tIns="50800" rIns="50800" bIns="50800" rtlCol="0" anchor="ctr"/>
            <a:lstStyle/>
            <a:p>
              <a:pPr marL="0" lvl="0" indent="0" algn="ctr">
                <a:lnSpc>
                  <a:spcPts val="4199"/>
                </a:lnSpc>
                <a:spcBef>
                  <a:spcPct val="0"/>
                </a:spcBef>
              </a:pPr>
              <a:r>
                <a:rPr lang="en-US" sz="2999">
                  <a:solidFill>
                    <a:srgbClr val="EFEFEF"/>
                  </a:solidFill>
                  <a:latin typeface="Open Sans Extra Bold"/>
                  <a:ea typeface="Open Sans Extra Bold"/>
                  <a:cs typeface="Open Sans Extra Bold"/>
                  <a:sym typeface="Open Sans Extra Bold"/>
                </a:rPr>
                <a:t>modeling</a:t>
              </a:r>
            </a:p>
          </p:txBody>
        </p:sp>
      </p:grpSp>
      <p:sp>
        <p:nvSpPr>
          <p:cNvPr id="35" name="Freeform 35"/>
          <p:cNvSpPr/>
          <p:nvPr/>
        </p:nvSpPr>
        <p:spPr>
          <a:xfrm>
            <a:off x="12944389" y="3755992"/>
            <a:ext cx="1210798" cy="508535"/>
          </a:xfrm>
          <a:custGeom>
            <a:avLst/>
            <a:gdLst/>
            <a:ahLst/>
            <a:cxnLst/>
            <a:rect l="l" t="t" r="r" b="b"/>
            <a:pathLst>
              <a:path w="1210798" h="508535">
                <a:moveTo>
                  <a:pt x="0" y="0"/>
                </a:moveTo>
                <a:lnTo>
                  <a:pt x="1210799" y="0"/>
                </a:lnTo>
                <a:lnTo>
                  <a:pt x="1210799" y="508535"/>
                </a:lnTo>
                <a:lnTo>
                  <a:pt x="0" y="508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6" name="Group 36"/>
          <p:cNvGrpSpPr/>
          <p:nvPr/>
        </p:nvGrpSpPr>
        <p:grpSpPr>
          <a:xfrm>
            <a:off x="10363373" y="4684240"/>
            <a:ext cx="2151726" cy="1654971"/>
            <a:chOff x="0" y="0"/>
            <a:chExt cx="1056770" cy="812800"/>
          </a:xfrm>
        </p:grpSpPr>
        <p:sp>
          <p:nvSpPr>
            <p:cNvPr id="37" name="Freeform 37"/>
            <p:cNvSpPr/>
            <p:nvPr/>
          </p:nvSpPr>
          <p:spPr>
            <a:xfrm>
              <a:off x="0" y="0"/>
              <a:ext cx="1056770" cy="812800"/>
            </a:xfrm>
            <a:custGeom>
              <a:avLst/>
              <a:gdLst/>
              <a:ahLst/>
              <a:cxnLst/>
              <a:rect l="l" t="t" r="r" b="b"/>
              <a:pathLst>
                <a:path w="1056770" h="812800">
                  <a:moveTo>
                    <a:pt x="528385" y="0"/>
                  </a:moveTo>
                  <a:cubicBezTo>
                    <a:pt x="236566" y="0"/>
                    <a:pt x="0" y="181951"/>
                    <a:pt x="0" y="406400"/>
                  </a:cubicBezTo>
                  <a:cubicBezTo>
                    <a:pt x="0" y="630849"/>
                    <a:pt x="236566" y="812800"/>
                    <a:pt x="528385" y="812800"/>
                  </a:cubicBezTo>
                  <a:cubicBezTo>
                    <a:pt x="820204" y="812800"/>
                    <a:pt x="1056770" y="630849"/>
                    <a:pt x="1056770" y="406400"/>
                  </a:cubicBezTo>
                  <a:cubicBezTo>
                    <a:pt x="1056770" y="181951"/>
                    <a:pt x="820204" y="0"/>
                    <a:pt x="528385" y="0"/>
                  </a:cubicBezTo>
                  <a:close/>
                </a:path>
              </a:pathLst>
            </a:custGeom>
            <a:solidFill>
              <a:srgbClr val="5F9EA0"/>
            </a:solidFill>
          </p:spPr>
        </p:sp>
        <p:sp>
          <p:nvSpPr>
            <p:cNvPr id="38" name="TextBox 38"/>
            <p:cNvSpPr txBox="1"/>
            <p:nvPr/>
          </p:nvSpPr>
          <p:spPr>
            <a:xfrm>
              <a:off x="99072" y="104775"/>
              <a:ext cx="858626" cy="631825"/>
            </a:xfrm>
            <a:prstGeom prst="rect">
              <a:avLst/>
            </a:prstGeom>
          </p:spPr>
          <p:txBody>
            <a:bodyPr lIns="50800" tIns="50800" rIns="50800" bIns="50800" rtlCol="0" anchor="ctr"/>
            <a:lstStyle/>
            <a:p>
              <a:pPr algn="ctr">
                <a:lnSpc>
                  <a:spcPts val="2384"/>
                </a:lnSpc>
              </a:pPr>
              <a:r>
                <a:rPr lang="en-US" sz="2292" b="1">
                  <a:solidFill>
                    <a:srgbClr val="EFEFEF"/>
                  </a:solidFill>
                  <a:latin typeface="Poppins Bold"/>
                  <a:ea typeface="Poppins Bold"/>
                  <a:cs typeface="Poppins Bold"/>
                  <a:sym typeface="Poppins Bold"/>
                </a:rPr>
                <a:t>SQL</a:t>
              </a:r>
            </a:p>
          </p:txBody>
        </p:sp>
      </p:grpSp>
      <p:sp>
        <p:nvSpPr>
          <p:cNvPr id="39" name="Freeform 39"/>
          <p:cNvSpPr/>
          <p:nvPr/>
        </p:nvSpPr>
        <p:spPr>
          <a:xfrm>
            <a:off x="10865632" y="6058475"/>
            <a:ext cx="1649467" cy="1483665"/>
          </a:xfrm>
          <a:custGeom>
            <a:avLst/>
            <a:gdLst/>
            <a:ahLst/>
            <a:cxnLst/>
            <a:rect l="l" t="t" r="r" b="b"/>
            <a:pathLst>
              <a:path w="1649467" h="1483665">
                <a:moveTo>
                  <a:pt x="0" y="0"/>
                </a:moveTo>
                <a:lnTo>
                  <a:pt x="1649467" y="0"/>
                </a:lnTo>
                <a:lnTo>
                  <a:pt x="1649467" y="1483665"/>
                </a:lnTo>
                <a:lnTo>
                  <a:pt x="0" y="1483665"/>
                </a:lnTo>
                <a:lnTo>
                  <a:pt x="0" y="0"/>
                </a:lnTo>
                <a:close/>
              </a:path>
            </a:pathLst>
          </a:custGeom>
          <a:blipFill>
            <a:blip r:embed="rId14"/>
            <a:stretch>
              <a:fillRect l="-39173" r="-39598"/>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65819" y="9112054"/>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4"/>
            <a:stretch>
              <a:fillRect r="-265"/>
            </a:stretch>
          </a:blipFill>
        </p:spPr>
      </p:sp>
      <p:sp>
        <p:nvSpPr>
          <p:cNvPr id="4" name="Freeform 4"/>
          <p:cNvSpPr/>
          <p:nvPr/>
        </p:nvSpPr>
        <p:spPr>
          <a:xfrm>
            <a:off x="-1" y="9112054"/>
            <a:ext cx="1711169" cy="1174946"/>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5"/>
            <a:stretch>
              <a:fillRect t="-2607" b="-2607"/>
            </a:stretch>
          </a:blipFill>
        </p:spPr>
      </p:sp>
      <p:sp>
        <p:nvSpPr>
          <p:cNvPr id="5" name="Freeform 5"/>
          <p:cNvSpPr/>
          <p:nvPr/>
        </p:nvSpPr>
        <p:spPr>
          <a:xfrm>
            <a:off x="-48752" y="-205657"/>
            <a:ext cx="3006221" cy="1552839"/>
          </a:xfrm>
          <a:custGeom>
            <a:avLst/>
            <a:gdLst/>
            <a:ahLst/>
            <a:cxnLst/>
            <a:rect l="l" t="t" r="r" b="b"/>
            <a:pathLst>
              <a:path w="3006221" h="1552839">
                <a:moveTo>
                  <a:pt x="0" y="0"/>
                </a:moveTo>
                <a:lnTo>
                  <a:pt x="3006221" y="0"/>
                </a:lnTo>
                <a:lnTo>
                  <a:pt x="3006221" y="1552838"/>
                </a:lnTo>
                <a:lnTo>
                  <a:pt x="0" y="1552838"/>
                </a:lnTo>
                <a:lnTo>
                  <a:pt x="0" y="0"/>
                </a:lnTo>
                <a:close/>
              </a:path>
            </a:pathLst>
          </a:custGeom>
          <a:blipFill>
            <a:blip r:embed="rId6"/>
            <a:stretch>
              <a:fillRect l="-1365" r="-1365"/>
            </a:stretch>
          </a:blipFill>
        </p:spPr>
      </p:sp>
      <p:sp>
        <p:nvSpPr>
          <p:cNvPr id="6" name="TextBox 6"/>
          <p:cNvSpPr txBox="1"/>
          <p:nvPr/>
        </p:nvSpPr>
        <p:spPr>
          <a:xfrm>
            <a:off x="5488590" y="1057275"/>
            <a:ext cx="9578755" cy="883764"/>
          </a:xfrm>
          <a:prstGeom prst="rect">
            <a:avLst/>
          </a:prstGeom>
        </p:spPr>
        <p:txBody>
          <a:bodyPr lIns="0" tIns="0" rIns="0" bIns="0" rtlCol="0" anchor="t">
            <a:spAutoFit/>
          </a:bodyPr>
          <a:lstStyle/>
          <a:p>
            <a:pPr marL="0" lvl="0" indent="0" algn="l">
              <a:lnSpc>
                <a:spcPts val="6232"/>
              </a:lnSpc>
              <a:spcBef>
                <a:spcPct val="0"/>
              </a:spcBef>
            </a:pPr>
            <a:r>
              <a:rPr lang="en-US" sz="5992" b="1">
                <a:solidFill>
                  <a:srgbClr val="569C9E"/>
                </a:solidFill>
                <a:latin typeface="Poppins Medium"/>
                <a:ea typeface="Poppins Medium"/>
                <a:cs typeface="Poppins Medium"/>
                <a:sym typeface="Poppins Medium"/>
              </a:rPr>
              <a:t>Data description </a:t>
            </a:r>
          </a:p>
        </p:txBody>
      </p:sp>
      <p:sp>
        <p:nvSpPr>
          <p:cNvPr id="7" name="TextBox 7"/>
          <p:cNvSpPr txBox="1"/>
          <p:nvPr/>
        </p:nvSpPr>
        <p:spPr>
          <a:xfrm>
            <a:off x="701257" y="2066354"/>
            <a:ext cx="15145303" cy="1953007"/>
          </a:xfrm>
          <a:prstGeom prst="rect">
            <a:avLst/>
          </a:prstGeom>
        </p:spPr>
        <p:txBody>
          <a:bodyPr lIns="0" tIns="0" rIns="0" bIns="0" rtlCol="0" anchor="t">
            <a:spAutoFit/>
          </a:bodyPr>
          <a:lstStyle/>
          <a:p>
            <a:pPr algn="l">
              <a:lnSpc>
                <a:spcPts val="3962"/>
              </a:lnSpc>
            </a:pPr>
            <a:r>
              <a:rPr lang="en-US" sz="2492">
                <a:solidFill>
                  <a:srgbClr val="2F4F4F"/>
                </a:solidFill>
                <a:latin typeface="League Spartan"/>
                <a:ea typeface="League Spartan"/>
                <a:cs typeface="League Spartan"/>
                <a:sym typeface="League Spartan"/>
              </a:rPr>
              <a:t>This project leverages a comprehensive Employee Dataset designed to support human resource analytics and strategic workforce planning. The dataset includes detailed personal, professional, and demographic data for each employee. Below is a summary of the data structure:</a:t>
            </a:r>
          </a:p>
        </p:txBody>
      </p:sp>
      <p:sp>
        <p:nvSpPr>
          <p:cNvPr id="8" name="TextBox 8"/>
          <p:cNvSpPr txBox="1"/>
          <p:nvPr/>
        </p:nvSpPr>
        <p:spPr>
          <a:xfrm>
            <a:off x="701257" y="4100322"/>
            <a:ext cx="9574665" cy="5934457"/>
          </a:xfrm>
          <a:prstGeom prst="rect">
            <a:avLst/>
          </a:prstGeom>
        </p:spPr>
        <p:txBody>
          <a:bodyPr lIns="0" tIns="0" rIns="0" bIns="0" rtlCol="0" anchor="t">
            <a:spAutoFit/>
          </a:bodyPr>
          <a:lstStyle/>
          <a:p>
            <a:pPr algn="l">
              <a:lnSpc>
                <a:spcPts val="3962"/>
              </a:lnSpc>
            </a:pPr>
            <a:r>
              <a:rPr lang="en-US" sz="2492" dirty="0">
                <a:solidFill>
                  <a:srgbClr val="2F4F4F"/>
                </a:solidFill>
                <a:latin typeface="Poppins"/>
                <a:ea typeface="Poppins"/>
                <a:cs typeface="Poppins"/>
                <a:sym typeface="Poppins"/>
              </a:rPr>
              <a:t>Identification &amp; Personal Info:</a:t>
            </a:r>
          </a:p>
          <a:p>
            <a:pPr marL="538086" lvl="1" indent="-269043" algn="l">
              <a:lnSpc>
                <a:spcPts val="3962"/>
              </a:lnSpc>
              <a:buFont typeface="Arial"/>
              <a:buChar char="•"/>
            </a:pPr>
            <a:r>
              <a:rPr lang="en-US" sz="2492" dirty="0">
                <a:solidFill>
                  <a:srgbClr val="2F4F4F"/>
                </a:solidFill>
                <a:latin typeface="Poppins"/>
                <a:ea typeface="Poppins"/>
                <a:cs typeface="Poppins"/>
                <a:sym typeface="Poppins"/>
              </a:rPr>
              <a:t>Emp ID, First Name, Middle Initial, Last Name</a:t>
            </a:r>
          </a:p>
          <a:p>
            <a:pPr marL="538086" lvl="1" indent="-269043" algn="l">
              <a:lnSpc>
                <a:spcPts val="3962"/>
              </a:lnSpc>
              <a:buFont typeface="Arial"/>
              <a:buChar char="•"/>
            </a:pPr>
            <a:r>
              <a:rPr lang="en-US" sz="2492" dirty="0">
                <a:solidFill>
                  <a:srgbClr val="2F4F4F"/>
                </a:solidFill>
                <a:latin typeface="Poppins"/>
                <a:ea typeface="Poppins"/>
                <a:cs typeface="Poppins"/>
                <a:sym typeface="Poppins"/>
              </a:rPr>
              <a:t>Gender, Date of Birth, Time of Birth, Age in Yrs</a:t>
            </a:r>
          </a:p>
          <a:p>
            <a:pPr algn="l">
              <a:lnSpc>
                <a:spcPts val="3962"/>
              </a:lnSpc>
            </a:pPr>
            <a:r>
              <a:rPr lang="en-US" sz="2492" dirty="0">
                <a:solidFill>
                  <a:srgbClr val="2F4F4F"/>
                </a:solidFill>
                <a:latin typeface="Poppins"/>
                <a:ea typeface="Poppins"/>
                <a:cs typeface="Poppins"/>
                <a:sym typeface="Poppins"/>
              </a:rPr>
              <a:t>Family Details:</a:t>
            </a:r>
          </a:p>
          <a:p>
            <a:pPr marL="538086" lvl="1" indent="-269043" algn="l">
              <a:lnSpc>
                <a:spcPts val="3962"/>
              </a:lnSpc>
              <a:buFont typeface="Arial"/>
              <a:buChar char="•"/>
            </a:pPr>
            <a:r>
              <a:rPr lang="en-US" sz="2492" dirty="0">
                <a:solidFill>
                  <a:srgbClr val="2F4F4F"/>
                </a:solidFill>
                <a:latin typeface="Poppins"/>
                <a:ea typeface="Poppins"/>
                <a:cs typeface="Poppins"/>
                <a:sym typeface="Poppins"/>
              </a:rPr>
              <a:t>Father's Name, Mother's Name, Mother's Maiden Name</a:t>
            </a:r>
          </a:p>
          <a:p>
            <a:pPr algn="l">
              <a:lnSpc>
                <a:spcPts val="3962"/>
              </a:lnSpc>
            </a:pPr>
            <a:r>
              <a:rPr lang="en-US" sz="2492" dirty="0">
                <a:solidFill>
                  <a:srgbClr val="2F4F4F"/>
                </a:solidFill>
                <a:latin typeface="Poppins"/>
                <a:ea typeface="Poppins"/>
                <a:cs typeface="Poppins"/>
                <a:sym typeface="Poppins"/>
              </a:rPr>
              <a:t>Contact Information:</a:t>
            </a:r>
          </a:p>
          <a:p>
            <a:pPr marL="538086" lvl="1" indent="-269043" algn="l">
              <a:lnSpc>
                <a:spcPts val="3962"/>
              </a:lnSpc>
              <a:buFont typeface="Arial"/>
              <a:buChar char="•"/>
            </a:pPr>
            <a:r>
              <a:rPr lang="en-US" sz="2492" dirty="0">
                <a:solidFill>
                  <a:srgbClr val="2F4F4F"/>
                </a:solidFill>
                <a:latin typeface="Poppins"/>
                <a:ea typeface="Poppins"/>
                <a:cs typeface="Poppins"/>
                <a:sym typeface="Poppins"/>
              </a:rPr>
              <a:t>E Mail, Phone No, User Name, Password</a:t>
            </a:r>
          </a:p>
          <a:p>
            <a:pPr algn="l">
              <a:lnSpc>
                <a:spcPts val="3962"/>
              </a:lnSpc>
            </a:pPr>
            <a:r>
              <a:rPr lang="en-US" sz="2492" dirty="0">
                <a:solidFill>
                  <a:srgbClr val="2F4F4F"/>
                </a:solidFill>
                <a:latin typeface="Poppins"/>
                <a:ea typeface="Poppins"/>
                <a:cs typeface="Poppins"/>
                <a:sym typeface="Poppins"/>
              </a:rPr>
              <a:t>Employment Data:</a:t>
            </a:r>
          </a:p>
          <a:p>
            <a:pPr marL="538086" lvl="1" indent="-269043" algn="l">
              <a:lnSpc>
                <a:spcPts val="3962"/>
              </a:lnSpc>
              <a:buFont typeface="Arial"/>
              <a:buChar char="•"/>
            </a:pPr>
            <a:r>
              <a:rPr lang="en-US" sz="2492" dirty="0">
                <a:solidFill>
                  <a:srgbClr val="2F4F4F"/>
                </a:solidFill>
                <a:latin typeface="Poppins"/>
                <a:ea typeface="Poppins"/>
                <a:cs typeface="Poppins"/>
                <a:sym typeface="Poppins"/>
              </a:rPr>
              <a:t>Date of Joining, Quarter/Half/Year of </a:t>
            </a:r>
            <a:r>
              <a:rPr lang="en-US" sz="2492" dirty="0" err="1">
                <a:solidFill>
                  <a:srgbClr val="2F4F4F"/>
                </a:solidFill>
                <a:latin typeface="Poppins"/>
                <a:ea typeface="Poppins"/>
                <a:cs typeface="Poppins"/>
                <a:sym typeface="Poppins"/>
              </a:rPr>
              <a:t>Joining,atteration</a:t>
            </a:r>
            <a:endParaRPr lang="en-US" sz="2492" dirty="0">
              <a:solidFill>
                <a:srgbClr val="2F4F4F"/>
              </a:solidFill>
              <a:latin typeface="Poppins"/>
              <a:ea typeface="Poppins"/>
              <a:cs typeface="Poppins"/>
              <a:sym typeface="Poppins"/>
            </a:endParaRPr>
          </a:p>
          <a:p>
            <a:pPr marL="538086" lvl="1" indent="-269043" algn="l">
              <a:lnSpc>
                <a:spcPts val="3962"/>
              </a:lnSpc>
              <a:buFont typeface="Arial"/>
              <a:buChar char="•"/>
            </a:pPr>
            <a:r>
              <a:rPr lang="en-US" sz="2492" dirty="0">
                <a:solidFill>
                  <a:srgbClr val="2F4F4F"/>
                </a:solidFill>
                <a:latin typeface="Poppins"/>
                <a:ea typeface="Poppins"/>
                <a:cs typeface="Poppins"/>
                <a:sym typeface="Poppins"/>
              </a:rPr>
              <a:t>Age in Company (Years), Salary, Last % </a:t>
            </a:r>
            <a:r>
              <a:rPr lang="en-US" sz="2492" dirty="0" err="1">
                <a:solidFill>
                  <a:srgbClr val="2F4F4F"/>
                </a:solidFill>
                <a:latin typeface="Poppins"/>
                <a:ea typeface="Poppins"/>
                <a:cs typeface="Poppins"/>
                <a:sym typeface="Poppins"/>
              </a:rPr>
              <a:t>Hike,Job</a:t>
            </a:r>
            <a:r>
              <a:rPr lang="en-US" sz="2492" dirty="0">
                <a:solidFill>
                  <a:srgbClr val="2F4F4F"/>
                </a:solidFill>
                <a:latin typeface="Poppins"/>
                <a:ea typeface="Poppins"/>
                <a:cs typeface="Poppins"/>
                <a:sym typeface="Poppins"/>
              </a:rPr>
              <a:t> title</a:t>
            </a:r>
          </a:p>
          <a:p>
            <a:pPr algn="l">
              <a:lnSpc>
                <a:spcPts val="3962"/>
              </a:lnSpc>
            </a:pPr>
            <a:endParaRPr lang="en-US" sz="2492" dirty="0">
              <a:solidFill>
                <a:srgbClr val="2F4F4F"/>
              </a:solidFill>
              <a:latin typeface="Poppins"/>
              <a:ea typeface="Poppins"/>
              <a:cs typeface="Poppins"/>
              <a:sym typeface="Poppins"/>
            </a:endParaRPr>
          </a:p>
          <a:p>
            <a:pPr algn="l">
              <a:lnSpc>
                <a:spcPts val="3962"/>
              </a:lnSpc>
            </a:pPr>
            <a:endParaRPr lang="en-US" sz="2492" dirty="0">
              <a:solidFill>
                <a:srgbClr val="2F4F4F"/>
              </a:solidFill>
              <a:latin typeface="Poppins"/>
              <a:ea typeface="Poppins"/>
              <a:cs typeface="Poppins"/>
              <a:sym typeface="Poppins"/>
            </a:endParaRPr>
          </a:p>
        </p:txBody>
      </p:sp>
      <p:sp>
        <p:nvSpPr>
          <p:cNvPr id="9" name="TextBox 9"/>
          <p:cNvSpPr txBox="1"/>
          <p:nvPr/>
        </p:nvSpPr>
        <p:spPr>
          <a:xfrm>
            <a:off x="9792420" y="4100322"/>
            <a:ext cx="8691494" cy="2467357"/>
          </a:xfrm>
          <a:prstGeom prst="rect">
            <a:avLst/>
          </a:prstGeom>
        </p:spPr>
        <p:txBody>
          <a:bodyPr lIns="0" tIns="0" rIns="0" bIns="0" rtlCol="0" anchor="t">
            <a:spAutoFit/>
          </a:bodyPr>
          <a:lstStyle/>
          <a:p>
            <a:pPr algn="l">
              <a:lnSpc>
                <a:spcPts val="3962"/>
              </a:lnSpc>
            </a:pPr>
            <a:r>
              <a:rPr lang="en-US" sz="2492">
                <a:solidFill>
                  <a:srgbClr val="2F4F4F"/>
                </a:solidFill>
                <a:latin typeface="Poppins"/>
                <a:ea typeface="Poppins"/>
                <a:cs typeface="Poppins"/>
                <a:sym typeface="Poppins"/>
              </a:rPr>
              <a:t>Geographic &amp; Location Info:</a:t>
            </a:r>
          </a:p>
          <a:p>
            <a:pPr marL="538086" lvl="1" indent="-269043" algn="l">
              <a:lnSpc>
                <a:spcPts val="3962"/>
              </a:lnSpc>
              <a:buFont typeface="Arial"/>
              <a:buChar char="•"/>
            </a:pPr>
            <a:r>
              <a:rPr lang="en-US" sz="2492">
                <a:solidFill>
                  <a:srgbClr val="2F4F4F"/>
                </a:solidFill>
                <a:latin typeface="Poppins"/>
                <a:ea typeface="Poppins"/>
                <a:cs typeface="Poppins"/>
                <a:sym typeface="Poppins"/>
              </a:rPr>
              <a:t>City, County, State, Zip, Region, Place Name</a:t>
            </a:r>
          </a:p>
          <a:p>
            <a:pPr algn="l">
              <a:lnSpc>
                <a:spcPts val="3962"/>
              </a:lnSpc>
            </a:pPr>
            <a:r>
              <a:rPr lang="en-US" sz="2492">
                <a:solidFill>
                  <a:srgbClr val="2F4F4F"/>
                </a:solidFill>
                <a:latin typeface="Poppins"/>
                <a:ea typeface="Poppins"/>
                <a:cs typeface="Poppins"/>
                <a:sym typeface="Poppins"/>
              </a:rPr>
              <a:t>Additional Metadata:</a:t>
            </a:r>
          </a:p>
          <a:p>
            <a:pPr marL="538086" lvl="1" indent="-269043" algn="l">
              <a:lnSpc>
                <a:spcPts val="3962"/>
              </a:lnSpc>
              <a:buFont typeface="Arial"/>
              <a:buChar char="•"/>
            </a:pPr>
            <a:r>
              <a:rPr lang="en-US" sz="2492">
                <a:solidFill>
                  <a:srgbClr val="2F4F4F"/>
                </a:solidFill>
                <a:latin typeface="Poppins"/>
                <a:ea typeface="Poppins"/>
                <a:cs typeface="Poppins"/>
                <a:sym typeface="Poppins"/>
              </a:rPr>
              <a:t>Short Month, DOW of Joining, Short DOW</a:t>
            </a:r>
          </a:p>
          <a:p>
            <a:pPr algn="l">
              <a:lnSpc>
                <a:spcPts val="3962"/>
              </a:lnSpc>
            </a:pPr>
            <a:endParaRPr lang="en-US" sz="2492">
              <a:solidFill>
                <a:srgbClr val="2F4F4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EFF8F9"/>
        </a:solidFill>
        <a:effectLst/>
      </p:bgPr>
    </p:bg>
    <p:spTree>
      <p:nvGrpSpPr>
        <p:cNvPr id="1" name=""/>
        <p:cNvGrpSpPr/>
        <p:nvPr/>
      </p:nvGrpSpPr>
      <p:grpSpPr>
        <a:xfrm>
          <a:off x="0" y="0"/>
          <a:ext cx="0" cy="0"/>
          <a:chOff x="0" y="0"/>
          <a:chExt cx="0" cy="0"/>
        </a:xfrm>
      </p:grpSpPr>
      <p:sp>
        <p:nvSpPr>
          <p:cNvPr id="2" name="Freeform 2"/>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 y="8953500"/>
            <a:ext cx="1711169" cy="1333500"/>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4"/>
            <a:stretch>
              <a:fillRect t="-2607" b="-2607"/>
            </a:stretch>
          </a:blipFill>
        </p:spPr>
        <p:txBody>
          <a:bodyPr/>
          <a:lstStyle/>
          <a:p>
            <a:endParaRPr lang="en-US" dirty="0"/>
          </a:p>
        </p:txBody>
      </p:sp>
      <p:sp>
        <p:nvSpPr>
          <p:cNvPr id="4" name="Freeform 4"/>
          <p:cNvSpPr/>
          <p:nvPr/>
        </p:nvSpPr>
        <p:spPr>
          <a:xfrm>
            <a:off x="2284031" y="1724448"/>
            <a:ext cx="5730465" cy="8048202"/>
          </a:xfrm>
          <a:custGeom>
            <a:avLst/>
            <a:gdLst/>
            <a:ahLst/>
            <a:cxnLst/>
            <a:rect l="l" t="t" r="r" b="b"/>
            <a:pathLst>
              <a:path w="5730465" h="8048202">
                <a:moveTo>
                  <a:pt x="0" y="0"/>
                </a:moveTo>
                <a:lnTo>
                  <a:pt x="5730466" y="0"/>
                </a:lnTo>
                <a:lnTo>
                  <a:pt x="5730466" y="8048202"/>
                </a:lnTo>
                <a:lnTo>
                  <a:pt x="0" y="8048202"/>
                </a:lnTo>
                <a:lnTo>
                  <a:pt x="0" y="0"/>
                </a:lnTo>
                <a:close/>
              </a:path>
            </a:pathLst>
          </a:custGeom>
          <a:blipFill>
            <a:blip r:embed="rId5"/>
            <a:stretch>
              <a:fillRect l="-8314" r="-2784"/>
            </a:stretch>
          </a:blipFill>
        </p:spPr>
      </p:sp>
      <p:sp>
        <p:nvSpPr>
          <p:cNvPr id="5" name="Freeform 5"/>
          <p:cNvSpPr/>
          <p:nvPr/>
        </p:nvSpPr>
        <p:spPr>
          <a:xfrm>
            <a:off x="-48752" y="-205657"/>
            <a:ext cx="3006221" cy="1552839"/>
          </a:xfrm>
          <a:custGeom>
            <a:avLst/>
            <a:gdLst/>
            <a:ahLst/>
            <a:cxnLst/>
            <a:rect l="l" t="t" r="r" b="b"/>
            <a:pathLst>
              <a:path w="3006221" h="1552839">
                <a:moveTo>
                  <a:pt x="0" y="0"/>
                </a:moveTo>
                <a:lnTo>
                  <a:pt x="3006221" y="0"/>
                </a:lnTo>
                <a:lnTo>
                  <a:pt x="3006221" y="1552838"/>
                </a:lnTo>
                <a:lnTo>
                  <a:pt x="0" y="1552838"/>
                </a:lnTo>
                <a:lnTo>
                  <a:pt x="0" y="0"/>
                </a:lnTo>
                <a:close/>
              </a:path>
            </a:pathLst>
          </a:custGeom>
          <a:blipFill>
            <a:blip r:embed="rId6"/>
            <a:stretch>
              <a:fillRect l="-1365" r="-1365"/>
            </a:stretch>
          </a:blipFill>
        </p:spPr>
      </p:sp>
      <p:sp>
        <p:nvSpPr>
          <p:cNvPr id="6" name="Freeform 6"/>
          <p:cNvSpPr/>
          <p:nvPr/>
        </p:nvSpPr>
        <p:spPr>
          <a:xfrm>
            <a:off x="15757248" y="9258300"/>
            <a:ext cx="2530752" cy="1028700"/>
          </a:xfrm>
          <a:custGeom>
            <a:avLst/>
            <a:gdLst/>
            <a:ahLst/>
            <a:cxnLst/>
            <a:rect l="l" t="t" r="r" b="b"/>
            <a:pathLst>
              <a:path w="2530752" h="1028700">
                <a:moveTo>
                  <a:pt x="0" y="0"/>
                </a:moveTo>
                <a:lnTo>
                  <a:pt x="2530752" y="0"/>
                </a:lnTo>
                <a:lnTo>
                  <a:pt x="2530752" y="1028700"/>
                </a:lnTo>
                <a:lnTo>
                  <a:pt x="0" y="1028700"/>
                </a:lnTo>
                <a:lnTo>
                  <a:pt x="0" y="0"/>
                </a:lnTo>
                <a:close/>
              </a:path>
            </a:pathLst>
          </a:custGeom>
          <a:blipFill>
            <a:blip r:embed="rId7"/>
            <a:stretch>
              <a:fillRect r="-265"/>
            </a:stretch>
          </a:blipFill>
        </p:spPr>
      </p:sp>
      <p:sp>
        <p:nvSpPr>
          <p:cNvPr id="7" name="Freeform 7"/>
          <p:cNvSpPr/>
          <p:nvPr/>
        </p:nvSpPr>
        <p:spPr>
          <a:xfrm>
            <a:off x="8587358" y="1724448"/>
            <a:ext cx="5730465" cy="8048202"/>
          </a:xfrm>
          <a:custGeom>
            <a:avLst/>
            <a:gdLst/>
            <a:ahLst/>
            <a:cxnLst/>
            <a:rect l="l" t="t" r="r" b="b"/>
            <a:pathLst>
              <a:path w="5372956" h="8048202">
                <a:moveTo>
                  <a:pt x="0" y="0"/>
                </a:moveTo>
                <a:lnTo>
                  <a:pt x="5372955" y="0"/>
                </a:lnTo>
                <a:lnTo>
                  <a:pt x="5372955" y="8048202"/>
                </a:lnTo>
                <a:lnTo>
                  <a:pt x="0" y="8048202"/>
                </a:lnTo>
                <a:lnTo>
                  <a:pt x="0" y="0"/>
                </a:lnTo>
                <a:close/>
              </a:path>
            </a:pathLst>
          </a:custGeom>
          <a:blipFill>
            <a:blip r:embed="rId8"/>
            <a:stretch>
              <a:fillRect l="-9327" t="-195" r="-531" b="-195"/>
            </a:stretch>
          </a:blipFill>
        </p:spPr>
      </p:sp>
      <p:sp>
        <p:nvSpPr>
          <p:cNvPr id="8" name="TextBox 8"/>
          <p:cNvSpPr txBox="1"/>
          <p:nvPr/>
        </p:nvSpPr>
        <p:spPr>
          <a:xfrm>
            <a:off x="4006572" y="707582"/>
            <a:ext cx="9578755" cy="795373"/>
          </a:xfrm>
          <a:prstGeom prst="rect">
            <a:avLst/>
          </a:prstGeom>
        </p:spPr>
        <p:txBody>
          <a:bodyPr lIns="0" tIns="0" rIns="0" bIns="0" rtlCol="0" anchor="t">
            <a:spAutoFit/>
          </a:bodyPr>
          <a:lstStyle/>
          <a:p>
            <a:pPr marL="0" lvl="0" indent="0" algn="l">
              <a:lnSpc>
                <a:spcPts val="5608"/>
              </a:lnSpc>
              <a:spcBef>
                <a:spcPct val="0"/>
              </a:spcBef>
            </a:pPr>
            <a:r>
              <a:rPr lang="en-US" sz="5392" b="1">
                <a:solidFill>
                  <a:srgbClr val="569C9E"/>
                </a:solidFill>
                <a:latin typeface="Poppins Medium"/>
                <a:ea typeface="Poppins Medium"/>
                <a:cs typeface="Poppins Medium"/>
                <a:sym typeface="Poppins Medium"/>
              </a:rPr>
              <a:t>Data Characteristics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8F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165370" y="5622602"/>
            <a:ext cx="42391962" cy="788601"/>
            <a:chOff x="0" y="0"/>
            <a:chExt cx="11164961" cy="207697"/>
          </a:xfrm>
        </p:grpSpPr>
        <p:sp>
          <p:nvSpPr>
            <p:cNvPr id="3" name="Freeform 3"/>
            <p:cNvSpPr/>
            <p:nvPr/>
          </p:nvSpPr>
          <p:spPr>
            <a:xfrm>
              <a:off x="0" y="0"/>
              <a:ext cx="11164961" cy="207697"/>
            </a:xfrm>
            <a:custGeom>
              <a:avLst/>
              <a:gdLst/>
              <a:ahLst/>
              <a:cxnLst/>
              <a:rect l="l" t="t" r="r" b="b"/>
              <a:pathLst>
                <a:path w="11164961" h="207697">
                  <a:moveTo>
                    <a:pt x="0" y="0"/>
                  </a:moveTo>
                  <a:lnTo>
                    <a:pt x="11164961" y="0"/>
                  </a:lnTo>
                  <a:lnTo>
                    <a:pt x="11164961" y="207697"/>
                  </a:lnTo>
                  <a:lnTo>
                    <a:pt x="0" y="207697"/>
                  </a:lnTo>
                  <a:close/>
                </a:path>
              </a:pathLst>
            </a:custGeom>
            <a:solidFill>
              <a:srgbClr val="2F4F4F"/>
            </a:solidFill>
          </p:spPr>
        </p:sp>
        <p:sp>
          <p:nvSpPr>
            <p:cNvPr id="4" name="TextBox 4"/>
            <p:cNvSpPr txBox="1"/>
            <p:nvPr/>
          </p:nvSpPr>
          <p:spPr>
            <a:xfrm>
              <a:off x="0" y="9525"/>
              <a:ext cx="11164961" cy="198172"/>
            </a:xfrm>
            <a:prstGeom prst="rect">
              <a:avLst/>
            </a:prstGeom>
          </p:spPr>
          <p:txBody>
            <a:bodyPr lIns="50800" tIns="50800" rIns="50800" bIns="50800" rtlCol="0" anchor="ctr"/>
            <a:lstStyle/>
            <a:p>
              <a:pPr algn="ctr">
                <a:lnSpc>
                  <a:spcPts val="2624"/>
                </a:lnSpc>
              </a:pPr>
              <a:endParaRPr/>
            </a:p>
          </p:txBody>
        </p:sp>
      </p:grpSp>
      <p:sp>
        <p:nvSpPr>
          <p:cNvPr id="5" name="Freeform 5"/>
          <p:cNvSpPr/>
          <p:nvPr/>
        </p:nvSpPr>
        <p:spPr>
          <a:xfrm>
            <a:off x="7654719" y="9713978"/>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957800" y="971832"/>
            <a:ext cx="8566955" cy="732188"/>
          </a:xfrm>
          <a:prstGeom prst="rect">
            <a:avLst/>
          </a:prstGeom>
        </p:spPr>
        <p:txBody>
          <a:bodyPr lIns="0" tIns="0" rIns="0" bIns="0" rtlCol="0" anchor="t">
            <a:spAutoFit/>
          </a:bodyPr>
          <a:lstStyle/>
          <a:p>
            <a:pPr marL="0" lvl="0" indent="0" algn="l">
              <a:lnSpc>
                <a:spcPts val="5608"/>
              </a:lnSpc>
              <a:spcBef>
                <a:spcPct val="0"/>
              </a:spcBef>
            </a:pPr>
            <a:r>
              <a:rPr lang="en-US" sz="5392" b="1" dirty="0">
                <a:solidFill>
                  <a:srgbClr val="569C9E"/>
                </a:solidFill>
                <a:latin typeface="Poppins Medium"/>
                <a:ea typeface="Poppins Medium"/>
                <a:cs typeface="Poppins Medium"/>
                <a:sym typeface="Poppins Medium"/>
              </a:rPr>
              <a:t>Data Characteristics</a:t>
            </a:r>
          </a:p>
        </p:txBody>
      </p:sp>
      <p:sp>
        <p:nvSpPr>
          <p:cNvPr id="7" name="TextBox 7"/>
          <p:cNvSpPr txBox="1"/>
          <p:nvPr/>
        </p:nvSpPr>
        <p:spPr>
          <a:xfrm>
            <a:off x="1441266" y="2306982"/>
            <a:ext cx="15600022" cy="4813651"/>
          </a:xfrm>
          <a:prstGeom prst="rect">
            <a:avLst/>
          </a:prstGeom>
        </p:spPr>
        <p:txBody>
          <a:bodyPr lIns="0" tIns="0" rIns="0" bIns="0" rtlCol="0" anchor="t">
            <a:spAutoFit/>
          </a:bodyPr>
          <a:lstStyle/>
          <a:p>
            <a:pPr algn="l">
              <a:lnSpc>
                <a:spcPts val="4028"/>
              </a:lnSpc>
            </a:pPr>
            <a:endParaRPr/>
          </a:p>
          <a:p>
            <a:pPr algn="l">
              <a:lnSpc>
                <a:spcPts val="4028"/>
              </a:lnSpc>
            </a:pPr>
            <a:r>
              <a:rPr lang="en-US" sz="2533">
                <a:solidFill>
                  <a:srgbClr val="2F4F4F"/>
                </a:solidFill>
                <a:latin typeface="League Spartan"/>
                <a:ea typeface="League Spartan"/>
                <a:cs typeface="League Spartan"/>
                <a:sym typeface="League Spartan"/>
              </a:rPr>
              <a:t>Calculated/Derived Fields</a:t>
            </a:r>
          </a:p>
          <a:p>
            <a:pPr marL="546994" lvl="1" indent="-273497" algn="l">
              <a:lnSpc>
                <a:spcPts val="6333"/>
              </a:lnSpc>
              <a:buFont typeface="Arial"/>
              <a:buChar char="•"/>
            </a:pPr>
            <a:r>
              <a:rPr lang="en-US" sz="2533">
                <a:solidFill>
                  <a:srgbClr val="2F4F4F"/>
                </a:solidFill>
                <a:latin typeface="League Spartan"/>
                <a:ea typeface="League Spartan"/>
                <a:cs typeface="League Spartan"/>
                <a:sym typeface="League Spartan"/>
              </a:rPr>
              <a:t>Created  for deeper insights:</a:t>
            </a:r>
          </a:p>
          <a:p>
            <a:pPr marL="1093988" lvl="2" indent="-364663" algn="l">
              <a:lnSpc>
                <a:spcPts val="6333"/>
              </a:lnSpc>
              <a:buFont typeface="Arial"/>
              <a:buChar char="⚬"/>
            </a:pPr>
            <a:r>
              <a:rPr lang="en-US" sz="2533">
                <a:solidFill>
                  <a:srgbClr val="2F4F4F"/>
                </a:solidFill>
                <a:latin typeface="League Spartan"/>
                <a:ea typeface="League Spartan"/>
                <a:cs typeface="League Spartan"/>
                <a:sym typeface="League Spartan"/>
              </a:rPr>
              <a:t>Age = Current Year - Date_of_Birth</a:t>
            </a:r>
          </a:p>
          <a:p>
            <a:pPr marL="1093988" lvl="2" indent="-364663" algn="l">
              <a:lnSpc>
                <a:spcPts val="6333"/>
              </a:lnSpc>
              <a:buFont typeface="Arial"/>
              <a:buChar char="⚬"/>
            </a:pPr>
            <a:r>
              <a:rPr lang="en-US" sz="2533">
                <a:solidFill>
                  <a:srgbClr val="2F4F4F"/>
                </a:solidFill>
                <a:latin typeface="League Spartan"/>
                <a:ea typeface="League Spartan"/>
                <a:cs typeface="League Spartan"/>
                <a:sym typeface="League Spartan"/>
              </a:rPr>
              <a:t>Tenure_Group = Categorized from Experience_Years</a:t>
            </a:r>
          </a:p>
          <a:p>
            <a:pPr marL="1093988" lvl="2" indent="-364663" algn="l">
              <a:lnSpc>
                <a:spcPts val="6333"/>
              </a:lnSpc>
              <a:buFont typeface="Arial"/>
              <a:buChar char="⚬"/>
            </a:pPr>
            <a:r>
              <a:rPr lang="en-US" sz="2533">
                <a:solidFill>
                  <a:srgbClr val="2F4F4F"/>
                </a:solidFill>
                <a:latin typeface="League Spartan"/>
                <a:ea typeface="League Spartan"/>
                <a:cs typeface="League Spartan"/>
                <a:sym typeface="League Spartan"/>
              </a:rPr>
              <a:t>Salary Band, Attrition Rate %, Success_Status flags</a:t>
            </a:r>
          </a:p>
          <a:p>
            <a:pPr algn="l">
              <a:lnSpc>
                <a:spcPts val="6069"/>
              </a:lnSpc>
            </a:pPr>
            <a:endParaRPr lang="en-US" sz="2533">
              <a:solidFill>
                <a:srgbClr val="2F4F4F"/>
              </a:solidFill>
              <a:latin typeface="League Spartan"/>
              <a:ea typeface="League Spartan"/>
              <a:cs typeface="League Spartan"/>
              <a:sym typeface="League Spartan"/>
            </a:endParaRPr>
          </a:p>
        </p:txBody>
      </p:sp>
      <p:sp>
        <p:nvSpPr>
          <p:cNvPr id="8" name="Freeform 8"/>
          <p:cNvSpPr/>
          <p:nvPr/>
        </p:nvSpPr>
        <p:spPr>
          <a:xfrm>
            <a:off x="15253854" y="9258300"/>
            <a:ext cx="2530752" cy="1028700"/>
          </a:xfrm>
          <a:custGeom>
            <a:avLst/>
            <a:gdLst/>
            <a:ahLst/>
            <a:cxnLst/>
            <a:rect l="l" t="t" r="r" b="b"/>
            <a:pathLst>
              <a:path w="2530752" h="1028700">
                <a:moveTo>
                  <a:pt x="0" y="0"/>
                </a:moveTo>
                <a:lnTo>
                  <a:pt x="2530751" y="0"/>
                </a:lnTo>
                <a:lnTo>
                  <a:pt x="2530751" y="1028700"/>
                </a:lnTo>
                <a:lnTo>
                  <a:pt x="0" y="1028700"/>
                </a:lnTo>
                <a:lnTo>
                  <a:pt x="0" y="0"/>
                </a:lnTo>
                <a:close/>
              </a:path>
            </a:pathLst>
          </a:custGeom>
          <a:blipFill>
            <a:blip r:embed="rId4"/>
            <a:stretch>
              <a:fillRect r="-265"/>
            </a:stretch>
          </a:blipFill>
        </p:spPr>
      </p:sp>
      <p:sp>
        <p:nvSpPr>
          <p:cNvPr id="9" name="Freeform 9"/>
          <p:cNvSpPr/>
          <p:nvPr/>
        </p:nvSpPr>
        <p:spPr>
          <a:xfrm>
            <a:off x="-44347" y="8501887"/>
            <a:ext cx="2019824" cy="1764908"/>
          </a:xfrm>
          <a:custGeom>
            <a:avLst/>
            <a:gdLst/>
            <a:ahLst/>
            <a:cxnLst/>
            <a:rect l="l" t="t" r="r" b="b"/>
            <a:pathLst>
              <a:path w="2019824" h="1764908">
                <a:moveTo>
                  <a:pt x="0" y="0"/>
                </a:moveTo>
                <a:lnTo>
                  <a:pt x="2019824" y="0"/>
                </a:lnTo>
                <a:lnTo>
                  <a:pt x="2019824" y="1764908"/>
                </a:lnTo>
                <a:lnTo>
                  <a:pt x="0" y="1764908"/>
                </a:lnTo>
                <a:lnTo>
                  <a:pt x="0" y="0"/>
                </a:lnTo>
                <a:close/>
              </a:path>
            </a:pathLst>
          </a:custGeom>
          <a:blipFill>
            <a:blip r:embed="rId5"/>
            <a:stretch>
              <a:fillRect t="-2607" b="-2607"/>
            </a:stretch>
          </a:blipFill>
        </p:spPr>
      </p:sp>
      <p:sp>
        <p:nvSpPr>
          <p:cNvPr id="10" name="Freeform 10"/>
          <p:cNvSpPr/>
          <p:nvPr/>
        </p:nvSpPr>
        <p:spPr>
          <a:xfrm>
            <a:off x="0" y="-113633"/>
            <a:ext cx="2852870" cy="1473626"/>
          </a:xfrm>
          <a:custGeom>
            <a:avLst/>
            <a:gdLst/>
            <a:ahLst/>
            <a:cxnLst/>
            <a:rect l="l" t="t" r="r" b="b"/>
            <a:pathLst>
              <a:path w="2852870" h="1473626">
                <a:moveTo>
                  <a:pt x="0" y="0"/>
                </a:moveTo>
                <a:lnTo>
                  <a:pt x="2852870" y="0"/>
                </a:lnTo>
                <a:lnTo>
                  <a:pt x="2852870" y="1473626"/>
                </a:lnTo>
                <a:lnTo>
                  <a:pt x="0" y="1473626"/>
                </a:lnTo>
                <a:lnTo>
                  <a:pt x="0" y="0"/>
                </a:lnTo>
                <a:close/>
              </a:path>
            </a:pathLst>
          </a:custGeom>
          <a:blipFill>
            <a:blip r:embed="rId6"/>
            <a:stretch>
              <a:fillRect l="-1365" r="-136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1402</Words>
  <Application>Microsoft Office PowerPoint</Application>
  <PresentationFormat>Custom</PresentationFormat>
  <Paragraphs>188</Paragraphs>
  <Slides>43</Slides>
  <Notes>0</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League Spartan</vt:lpstr>
      <vt:lpstr>Poppins Medium</vt:lpstr>
      <vt:lpstr>Poppins Bold</vt:lpstr>
      <vt:lpstr>Canva Sans Bold</vt:lpstr>
      <vt:lpstr>Poppins</vt:lpstr>
      <vt:lpstr>Space Mono</vt:lpstr>
      <vt:lpstr>Calibri</vt:lpstr>
      <vt:lpstr>TT Hoves Bold</vt:lpstr>
      <vt:lpstr>Open Sans Extra Bold</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Supplier Quality Analysis Report</dc:title>
  <dc:creator>Ahmed Saber</dc:creator>
  <cp:lastModifiedBy>AHMED SABER</cp:lastModifiedBy>
  <cp:revision>6</cp:revision>
  <dcterms:created xsi:type="dcterms:W3CDTF">2006-08-16T00:00:00Z</dcterms:created>
  <dcterms:modified xsi:type="dcterms:W3CDTF">2025-06-12T20:27:45Z</dcterms:modified>
  <dc:identifier>DAGR9rIBtz8</dc:identifier>
</cp:coreProperties>
</file>